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739" r:id="rId8"/>
    <p:sldId id="1798" r:id="rId9"/>
    <p:sldId id="1983" r:id="rId10"/>
    <p:sldId id="1986" r:id="rId11"/>
    <p:sldId id="1993" r:id="rId12"/>
    <p:sldId id="1987" r:id="rId13"/>
    <p:sldId id="1988" r:id="rId14"/>
    <p:sldId id="1973" r:id="rId15"/>
    <p:sldId id="1991" r:id="rId16"/>
    <p:sldId id="1992" r:id="rId17"/>
    <p:sldId id="1972" r:id="rId18"/>
    <p:sldId id="1974" r:id="rId19"/>
    <p:sldId id="1975" r:id="rId20"/>
    <p:sldId id="1976" r:id="rId21"/>
    <p:sldId id="1978" r:id="rId22"/>
    <p:sldId id="1977" r:id="rId23"/>
    <p:sldId id="1980" r:id="rId24"/>
    <p:sldId id="1979" r:id="rId25"/>
    <p:sldId id="1981" r:id="rId26"/>
    <p:sldId id="1989" r:id="rId27"/>
    <p:sldId id="1999" r:id="rId28"/>
    <p:sldId id="1990" r:id="rId29"/>
    <p:sldId id="1995" r:id="rId30"/>
    <p:sldId id="1997" r:id="rId31"/>
    <p:sldId id="2000" r:id="rId32"/>
    <p:sldId id="1982" r:id="rId33"/>
    <p:sldId id="1780" r:id="rId34"/>
    <p:sldId id="2028" r:id="rId35"/>
    <p:sldId id="1984" r:id="rId36"/>
    <p:sldId id="1998"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CJdR-0zGTgs" TargetMode="External"/><Relationship Id="rId3" Type="http://schemas.openxmlformats.org/officeDocument/2006/relationships/hyperlink" Target="https://learn.microsoft.com/en-us/windows/ai/directml/dml-fused-activations" TargetMode="External"/><Relationship Id="rId7" Type="http://schemas.openxmlformats.org/officeDocument/2006/relationships/hyperlink" Target="https://nenadmarkus.com/p/fusing-batchnorm-and-conv/" TargetMode="External"/><Relationship Id="rId2" Type="http://schemas.openxmlformats.org/officeDocument/2006/relationships/hyperlink" Target="https://arxiv.org/abs/2108.13342" TargetMode="External"/><Relationship Id="rId1" Type="http://schemas.openxmlformats.org/officeDocument/2006/relationships/slideLayout" Target="../slideLayouts/slideLayout4.xml"/><Relationship Id="rId6" Type="http://schemas.openxmlformats.org/officeDocument/2006/relationships/hyperlink" Target="https://zhuanlan.zhihu.com/p/374851010" TargetMode="External"/><Relationship Id="rId5" Type="http://schemas.openxmlformats.org/officeDocument/2006/relationships/hyperlink" Target="https://zhuanlan.zhihu.com/p/393365764" TargetMode="External"/><Relationship Id="rId4" Type="http://schemas.openxmlformats.org/officeDocument/2006/relationships/hyperlink" Target="https://www.tensorflow.org/lite/models/convert/operation_fusion" TargetMode="External"/><Relationship Id="rId9" Type="http://schemas.openxmlformats.org/officeDocument/2006/relationships/hyperlink" Target="https://zhuanlan.zhihu.com/p/581755093"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算子融合</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35A6B-9E4D-4249-8CA9-F1982EAB41BB}"/>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kumimoji="1" lang="zh-CN" altLang="en-US" dirty="0"/>
          </a:p>
        </p:txBody>
      </p:sp>
      <p:sp>
        <p:nvSpPr>
          <p:cNvPr id="3" name="内容占位符 2">
            <a:extLst>
              <a:ext uri="{FF2B5EF4-FFF2-40B4-BE49-F238E27FC236}">
                <a16:creationId xmlns:a16="http://schemas.microsoft.com/office/drawing/2014/main" id="{1ECDC9EE-EC64-3341-9B05-34C46C98058D}"/>
              </a:ext>
            </a:extLst>
          </p:cNvPr>
          <p:cNvSpPr>
            <a:spLocks noGrp="1"/>
          </p:cNvSpPr>
          <p:nvPr>
            <p:ph sz="half" idx="1"/>
          </p:nvPr>
        </p:nvSpPr>
        <p:spPr/>
        <p:txBody>
          <a:bodyPr/>
          <a:lstStyle/>
          <a:p>
            <a:pPr>
              <a:lnSpc>
                <a:spcPct val="150000"/>
              </a:lnSpc>
            </a:pPr>
            <a:r>
              <a:rPr lang="zh-CN" altLang="en-US" dirty="0"/>
              <a:t>消除不必要的中间结果实例化</a:t>
            </a:r>
          </a:p>
          <a:p>
            <a:pPr>
              <a:lnSpc>
                <a:spcPct val="150000"/>
              </a:lnSpc>
            </a:pPr>
            <a:r>
              <a:rPr lang="zh-CN" altLang="en-US" dirty="0"/>
              <a:t>减少不必要的输入扫描</a:t>
            </a:r>
          </a:p>
          <a:p>
            <a:pPr>
              <a:lnSpc>
                <a:spcPct val="150000"/>
              </a:lnSpc>
            </a:pPr>
            <a:r>
              <a:rPr lang="zh-CN" altLang="en-US" dirty="0"/>
              <a:t>发现其他优化机会</a:t>
            </a:r>
          </a:p>
        </p:txBody>
      </p:sp>
    </p:spTree>
    <p:extLst>
      <p:ext uri="{BB962C8B-B14F-4D97-AF65-F5344CB8AC3E}">
        <p14:creationId xmlns:p14="http://schemas.microsoft.com/office/powerpoint/2010/main" val="221479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4400A-E737-7740-8315-6224886F77C5}"/>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lang="zh-CN" altLang="en-US" dirty="0"/>
          </a:p>
        </p:txBody>
      </p:sp>
      <p:sp>
        <p:nvSpPr>
          <p:cNvPr id="3" name="内容占位符 2">
            <a:extLst>
              <a:ext uri="{FF2B5EF4-FFF2-40B4-BE49-F238E27FC236}">
                <a16:creationId xmlns:a16="http://schemas.microsoft.com/office/drawing/2014/main" id="{49E52AB9-C5C0-CB4D-A00C-43F7077F416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cs typeface="Futura Medium" panose="020B0602020204020303" pitchFamily="34" charset="-79"/>
              </a:rPr>
              <a:t>内存墙：</a:t>
            </a:r>
            <a:r>
              <a:rPr lang="zh-CN" altLang="en-US" dirty="0">
                <a:latin typeface="Gill Sans MT" panose="020B0502020104020203" pitchFamily="34" charset="0"/>
                <a:cs typeface="Futura Medium" panose="020B0602020204020303" pitchFamily="34" charset="-79"/>
              </a:rPr>
              <a:t>主要是访存瓶颈引起。算子融合主要通过对计算图上存在数据依赖的“生产者</a:t>
            </a:r>
            <a:r>
              <a:rPr lang="en-US" altLang="zh-CN"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消费者”算子进行融合，从而提升中间</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数据的访存局部性，以此来解决内存墙问题。这种融合技术也统称为“</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融合”。在很长一段时间，</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融合一直是算子融合的主流技术。早期的</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框架，主要通过手工方式实现固定</a:t>
            </a:r>
            <a:r>
              <a:rPr lang="en-US" altLang="zh-CN" dirty="0">
                <a:latin typeface="Gill Sans MT" panose="020B0502020104020203" pitchFamily="34" charset="0"/>
                <a:cs typeface="Futura Medium" panose="020B0602020204020303" pitchFamily="34" charset="-79"/>
              </a:rPr>
              <a:t>Pattern</a:t>
            </a:r>
            <a:r>
              <a:rPr lang="zh-CN" altLang="en-US" dirty="0">
                <a:latin typeface="Gill Sans MT" panose="020B0502020104020203" pitchFamily="34" charset="0"/>
                <a:cs typeface="Futura Medium" panose="020B0602020204020303" pitchFamily="34" charset="-79"/>
              </a:rPr>
              <a:t>的</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a:t>
            </a:r>
          </a:p>
          <a:p>
            <a:pPr>
              <a:lnSpc>
                <a:spcPct val="150000"/>
              </a:lnSpc>
            </a:pPr>
            <a:r>
              <a:rPr lang="zh-CN" altLang="en-US" b="1" dirty="0">
                <a:latin typeface="Gill Sans MT" panose="020B0502020104020203" pitchFamily="34" charset="0"/>
                <a:cs typeface="Futura Medium" panose="020B0602020204020303" pitchFamily="34" charset="-79"/>
              </a:rPr>
              <a:t>并行墙：</a:t>
            </a:r>
            <a:r>
              <a:rPr lang="zh-CN" altLang="en-US" dirty="0">
                <a:latin typeface="Gill Sans MT" panose="020B0502020104020203" pitchFamily="34" charset="0"/>
                <a:cs typeface="Futura Medium" panose="020B0602020204020303" pitchFamily="34" charset="-79"/>
              </a:rPr>
              <a:t>主要是由于芯片多核增加与单算子多核并行度不匹配引起。可以将计算图中的算子节点进行并行编排，从而提升整体计算并行度。特别是对于网络中存在可并行的分支节点，这种方式可以获得较好的并行加速效果。</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67892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Conv-BN-</a:t>
            </a:r>
            <a:r>
              <a:rPr lang="en-US" altLang="zh-CN" sz="9600" dirty="0" err="1">
                <a:solidFill>
                  <a:srgbClr val="C00000"/>
                </a:solidFill>
                <a:latin typeface="Futura Medium" panose="020B0602020204020303" pitchFamily="34" charset="-79"/>
                <a:cs typeface="Futura Medium" panose="020B0602020204020303" pitchFamily="34" charset="-79"/>
              </a:rPr>
              <a:t>ReLU</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 </a:t>
            </a:r>
            <a:r>
              <a:rPr lang="zh-CN" altLang="en-US" dirty="0"/>
              <a:t>计算流程</a:t>
            </a:r>
          </a:p>
        </p:txBody>
      </p:sp>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zh-CN" altLang="en-US" sz="1800" dirty="0">
                <a:latin typeface="Gill Sans MT" panose="020B0502020104020203" pitchFamily="34" charset="0"/>
              </a:rPr>
              <a:t>在 </a:t>
            </a:r>
            <a:r>
              <a:rPr lang="en-US" altLang="zh-CN" sz="1800" dirty="0">
                <a:latin typeface="Gill Sans MT" panose="020B0502020104020203" pitchFamily="34" charset="0"/>
              </a:rPr>
              <a:t>BN</a:t>
            </a:r>
            <a:r>
              <a:rPr lang="zh-CN" altLang="en-US" sz="1800" dirty="0">
                <a:latin typeface="Gill Sans MT" panose="020B0502020104020203" pitchFamily="34" charset="0"/>
              </a:rPr>
              <a:t> 前向计算过程中，首先求输入数据的均值与方差，然后使用均值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方差对每个输入数据进行归一化及缩放操作。其中均值及方差依赖于输入数据；归一化及缩放计算的输入则依赖于输入数据、均值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方差以及两个超参数。下图为前向计算过程中 </a:t>
            </a:r>
            <a:r>
              <a:rPr lang="en-US" altLang="zh-CN" sz="1800" dirty="0">
                <a:latin typeface="Gill Sans MT" panose="020B0502020104020203" pitchFamily="34" charset="0"/>
              </a:rPr>
              <a:t>BN</a:t>
            </a:r>
            <a:r>
              <a:rPr lang="zh-CN" altLang="en-US" sz="1800" dirty="0">
                <a:latin typeface="Gill Sans MT" panose="020B0502020104020203" pitchFamily="34" charset="0"/>
              </a:rPr>
              <a:t> 的数据依赖关系：</a:t>
            </a:r>
          </a:p>
        </p:txBody>
      </p:sp>
      <p:pic>
        <p:nvPicPr>
          <p:cNvPr id="5" name="图片 4">
            <a:extLst>
              <a:ext uri="{FF2B5EF4-FFF2-40B4-BE49-F238E27FC236}">
                <a16:creationId xmlns:a16="http://schemas.microsoft.com/office/drawing/2014/main" id="{C0A7929E-0F30-1C4B-888C-974E2FB19F08}"/>
              </a:ext>
            </a:extLst>
          </p:cNvPr>
          <p:cNvPicPr>
            <a:picLocks noChangeAspect="1"/>
          </p:cNvPicPr>
          <p:nvPr/>
        </p:nvPicPr>
        <p:blipFill>
          <a:blip r:embed="rId2"/>
          <a:stretch>
            <a:fillRect/>
          </a:stretch>
        </p:blipFill>
        <p:spPr>
          <a:xfrm>
            <a:off x="856800" y="3501008"/>
            <a:ext cx="10743401" cy="2088995"/>
          </a:xfrm>
          <a:prstGeom prst="rect">
            <a:avLst/>
          </a:prstGeom>
        </p:spPr>
      </p:pic>
    </p:spTree>
    <p:extLst>
      <p:ext uri="{BB962C8B-B14F-4D97-AF65-F5344CB8AC3E}">
        <p14:creationId xmlns:p14="http://schemas.microsoft.com/office/powerpoint/2010/main" val="219053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a:t>
            </a:r>
            <a:r>
              <a:rPr lang="zh-CN" altLang="en-US" dirty="0"/>
              <a:t>计算流程</a:t>
            </a:r>
          </a:p>
        </p:txBody>
      </p:sp>
      <p:pic>
        <p:nvPicPr>
          <p:cNvPr id="4" name="图片 3">
            <a:extLst>
              <a:ext uri="{FF2B5EF4-FFF2-40B4-BE49-F238E27FC236}">
                <a16:creationId xmlns:a16="http://schemas.microsoft.com/office/drawing/2014/main" id="{D7054603-546E-DE4F-918B-0F03728C80BD}"/>
              </a:ext>
            </a:extLst>
          </p:cNvPr>
          <p:cNvPicPr>
            <a:picLocks noChangeAspect="1"/>
          </p:cNvPicPr>
          <p:nvPr/>
        </p:nvPicPr>
        <p:blipFill>
          <a:blip r:embed="rId2"/>
          <a:stretch>
            <a:fillRect/>
          </a:stretch>
        </p:blipFill>
        <p:spPr>
          <a:xfrm>
            <a:off x="697781" y="3485818"/>
            <a:ext cx="10582614" cy="2679486"/>
          </a:xfrm>
          <a:prstGeom prst="rect">
            <a:avLst/>
          </a:prstGeom>
        </p:spPr>
      </p:pic>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en-US" altLang="zh-CN" sz="1800" dirty="0"/>
              <a:t>BN</a:t>
            </a:r>
            <a:r>
              <a:rPr lang="zh-CN" altLang="en-US" sz="1800" dirty="0"/>
              <a:t>反向计算过程中，首先求参数误差</a:t>
            </a:r>
            <a:r>
              <a:rPr lang="zh-CN" altLang="el-GR" sz="1800" dirty="0"/>
              <a:t>；</a:t>
            </a:r>
            <a:r>
              <a:rPr lang="zh-CN" altLang="en-US" sz="1800" dirty="0"/>
              <a:t>然后使用参数误差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计算输入误差</a:t>
            </a:r>
            <a:r>
              <a:rPr lang="el-GR" altLang="zh-CN" sz="1800" dirty="0"/>
              <a:t>Δ</a:t>
            </a:r>
            <a:r>
              <a:rPr lang="en-US" altLang="zh-CN" sz="1800" i="1" dirty="0"/>
              <a:t>X </a:t>
            </a:r>
            <a:r>
              <a:rPr lang="zh-CN" altLang="en-US" sz="1800" i="1" dirty="0"/>
              <a:t>。</a:t>
            </a:r>
            <a:r>
              <a:rPr lang="zh-CN" altLang="en-US" sz="1800" dirty="0"/>
              <a:t>参数误差导数依赖于输出结果误差</a:t>
            </a:r>
            <a:r>
              <a:rPr lang="el-GR" altLang="zh-CN" sz="1800" dirty="0"/>
              <a:t>Δ</a:t>
            </a:r>
            <a:r>
              <a:rPr lang="en-US" altLang="zh-CN" sz="1800" i="1" dirty="0"/>
              <a:t>Y </a:t>
            </a:r>
            <a:r>
              <a:rPr lang="zh-CN" altLang="en-US" sz="1800" dirty="0"/>
              <a:t>以及输入</a:t>
            </a:r>
            <a:r>
              <a:rPr lang="en-US" altLang="zh-CN" sz="1800" i="1" dirty="0"/>
              <a:t>X</a:t>
            </a:r>
            <a:r>
              <a:rPr lang="zh-CN" altLang="en-US" sz="1800" dirty="0"/>
              <a:t>；输入误差</a:t>
            </a:r>
            <a:r>
              <a:rPr lang="el-GR" altLang="zh-CN" sz="1800" dirty="0"/>
              <a:t>Δ</a:t>
            </a:r>
            <a:r>
              <a:rPr lang="en-US" altLang="zh-CN" sz="1800" i="1" dirty="0"/>
              <a:t>X </a:t>
            </a:r>
            <a:r>
              <a:rPr lang="zh-CN" altLang="en-US" sz="1800" dirty="0"/>
              <a:t>依赖于参数误差导数及输入</a:t>
            </a:r>
            <a:r>
              <a:rPr lang="en-US" altLang="zh-CN" sz="1800" i="1" dirty="0"/>
              <a:t>X</a:t>
            </a:r>
            <a:r>
              <a:rPr lang="zh-CN" altLang="en-US" sz="1800" dirty="0"/>
              <a:t>、输出误差</a:t>
            </a:r>
            <a:r>
              <a:rPr lang="el-GR" altLang="zh-CN" sz="1800" dirty="0"/>
              <a:t>Δ</a:t>
            </a:r>
            <a:r>
              <a:rPr lang="en-US" altLang="zh-CN" sz="1800" i="1" dirty="0"/>
              <a:t>Y</a:t>
            </a:r>
            <a:r>
              <a:rPr lang="zh-CN" altLang="en-US" sz="1800" dirty="0"/>
              <a:t>。反向过程包括求参数误差以及输入误差两部分，</a:t>
            </a:r>
            <a:r>
              <a:rPr lang="en-US" altLang="zh-CN" sz="1800" dirty="0"/>
              <a:t>BN</a:t>
            </a:r>
            <a:r>
              <a:rPr lang="zh-CN" altLang="en-US" sz="1800" dirty="0"/>
              <a:t>反向计算的关键访存特征是</a:t>
            </a:r>
            <a:r>
              <a:rPr lang="zh-CN" altLang="en-US" sz="1800" u="sng" dirty="0">
                <a:highlight>
                  <a:srgbClr val="FFFF00"/>
                </a:highlight>
              </a:rPr>
              <a:t>两次使用输入特征</a:t>
            </a:r>
            <a:r>
              <a:rPr lang="en-US" altLang="zh-CN" sz="1800" i="1" u="sng" dirty="0">
                <a:highlight>
                  <a:srgbClr val="FFFF00"/>
                </a:highlight>
              </a:rPr>
              <a:t>X </a:t>
            </a:r>
            <a:r>
              <a:rPr lang="zh-CN" altLang="en-US" sz="1800" u="sng" dirty="0">
                <a:highlight>
                  <a:srgbClr val="FFFF00"/>
                </a:highlight>
              </a:rPr>
              <a:t>及输出误差</a:t>
            </a:r>
            <a:r>
              <a:rPr lang="el-GR" altLang="zh-CN" sz="1800" u="sng" dirty="0">
                <a:highlight>
                  <a:srgbClr val="FFFF00"/>
                </a:highlight>
              </a:rPr>
              <a:t>Δ</a:t>
            </a:r>
            <a:r>
              <a:rPr lang="en-US" altLang="zh-CN" sz="1800" i="1" u="sng" dirty="0">
                <a:highlight>
                  <a:srgbClr val="FFFF00"/>
                </a:highlight>
              </a:rPr>
              <a:t>Y</a:t>
            </a:r>
            <a:r>
              <a:rPr lang="zh-CN" altLang="en-US" sz="1800" dirty="0"/>
              <a:t>，分别用于计算参数误差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a:t>
            </a:r>
            <a:r>
              <a:rPr lang="zh-CN" altLang="en-US" sz="1800" dirty="0"/>
              <a:t>及输入数据误差</a:t>
            </a:r>
            <a:r>
              <a:rPr lang="el-GR" altLang="zh-CN" sz="1800" dirty="0"/>
              <a:t>Δ</a:t>
            </a:r>
            <a:r>
              <a:rPr lang="en-US" altLang="zh-CN" sz="1800" i="1" dirty="0"/>
              <a:t>X</a:t>
            </a:r>
            <a:r>
              <a:rPr lang="zh-CN" altLang="en-US" sz="1800" dirty="0"/>
              <a:t>。</a:t>
            </a:r>
          </a:p>
        </p:txBody>
      </p:sp>
    </p:spTree>
    <p:extLst>
      <p:ext uri="{BB962C8B-B14F-4D97-AF65-F5344CB8AC3E}">
        <p14:creationId xmlns:p14="http://schemas.microsoft.com/office/powerpoint/2010/main" val="393259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p:txBody>
          <a:bodyPr/>
          <a:lstStyle/>
          <a:p>
            <a:pPr>
              <a:lnSpc>
                <a:spcPct val="150000"/>
              </a:lnSpc>
            </a:pPr>
            <a:r>
              <a:rPr lang="zh-CN" altLang="en-US" dirty="0"/>
              <a:t>网络模型训练时，需要保存每层前向计算时输出结果，用于反向计算过程参数误差、输入误差的计算。但是随着深度学习模型的加深，需要保存的中间参数逐渐增加，需要消耗较大的内存资源。由于加速器片上缓存容量十分有限，无法保存大量数据。因此需将中间结果及参数写出到加速器的主存中，并在反向计算时依次从主存读入使用。</a:t>
            </a:r>
          </a:p>
        </p:txBody>
      </p:sp>
    </p:spTree>
    <p:extLst>
      <p:ext uri="{BB962C8B-B14F-4D97-AF65-F5344CB8AC3E}">
        <p14:creationId xmlns:p14="http://schemas.microsoft.com/office/powerpoint/2010/main" val="2390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a:xfrm>
            <a:off x="623635" y="1484784"/>
            <a:ext cx="10963473" cy="4608512"/>
          </a:xfrm>
        </p:spPr>
        <p:txBody>
          <a:bodyPr/>
          <a:lstStyle/>
          <a:p>
            <a:pPr>
              <a:lnSpc>
                <a:spcPct val="150000"/>
              </a:lnSpc>
            </a:pPr>
            <a:r>
              <a:rPr lang="zh-CN" altLang="en-US" sz="1800" dirty="0"/>
              <a:t>前向计算过程中，每层的计算结果需写出主存，用于反向计算过程中计算输入误差；反向计算过程中，每层的结果误差也需写出到主存，原因是</a:t>
            </a:r>
            <a:r>
              <a:rPr lang="zh-CN" altLang="en-US" sz="1800" dirty="0">
                <a:highlight>
                  <a:srgbClr val="FFFF00"/>
                </a:highlight>
              </a:rPr>
              <a:t>反向计算时</a:t>
            </a:r>
            <a:r>
              <a:rPr lang="en-US" altLang="zh-CN" sz="1800" dirty="0">
                <a:highlight>
                  <a:srgbClr val="FFFF00"/>
                </a:highlight>
              </a:rPr>
              <a:t>BN</a:t>
            </a:r>
            <a:r>
              <a:rPr lang="zh-CN" altLang="en-US" sz="1800" dirty="0">
                <a:highlight>
                  <a:srgbClr val="FFFF00"/>
                </a:highlight>
              </a:rPr>
              <a:t>层及卷积层都需要进行两次计算，分别求参数误差及输入数据误差</a:t>
            </a:r>
            <a:r>
              <a:rPr lang="zh-CN" altLang="en-US" sz="1800" dirty="0"/>
              <a:t>，图</a:t>
            </a:r>
            <a:r>
              <a:rPr lang="en-US" altLang="zh-CN" sz="1800" i="1" dirty="0"/>
              <a:t>X</a:t>
            </a:r>
            <a:r>
              <a:rPr lang="zh-CN" altLang="en-US" sz="1800" dirty="0"/>
              <a:t>、 </a:t>
            </a:r>
            <a:r>
              <a:rPr lang="el-GR" altLang="zh-CN" sz="1800" dirty="0"/>
              <a:t>Δ</a:t>
            </a:r>
            <a:r>
              <a:rPr lang="en-US" altLang="zh-CN" sz="1800" i="1" dirty="0"/>
              <a:t>Y </a:t>
            </a:r>
            <a:r>
              <a:rPr lang="zh-CN" altLang="en-US" sz="1800" dirty="0"/>
              <a:t>加载两次来计算参数误差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及输入误差</a:t>
            </a:r>
            <a:r>
              <a:rPr lang="el-GR" altLang="zh-CN" sz="1800" dirty="0"/>
              <a:t>Δ</a:t>
            </a:r>
            <a:r>
              <a:rPr lang="en-US" altLang="zh-CN" sz="1800" i="1" dirty="0"/>
              <a:t>X</a:t>
            </a:r>
            <a:r>
              <a:rPr lang="zh-CN" altLang="en-US" sz="1800" dirty="0"/>
              <a:t>。</a:t>
            </a:r>
            <a:r>
              <a:rPr lang="en-US" altLang="zh-CN" sz="1800" dirty="0" err="1"/>
              <a:t>ReLU</a:t>
            </a:r>
            <a:r>
              <a:rPr lang="zh-CN" altLang="en-US" sz="1800" dirty="0"/>
              <a:t>输入</a:t>
            </a:r>
            <a:r>
              <a:rPr lang="en-US" altLang="zh-CN" sz="1800" i="1" dirty="0"/>
              <a:t>Y </a:t>
            </a:r>
            <a:r>
              <a:rPr lang="zh-CN" altLang="en-US" sz="1800" dirty="0"/>
              <a:t>不需要保存，直接依据结果 </a:t>
            </a:r>
            <a:r>
              <a:rPr lang="en-US" altLang="zh-CN" sz="1800" i="1" dirty="0"/>
              <a:t>Z </a:t>
            </a:r>
            <a:r>
              <a:rPr lang="zh-CN" altLang="en-US" sz="1800" dirty="0"/>
              <a:t>即可计算出其输入数据误差。</a:t>
            </a:r>
          </a:p>
        </p:txBody>
      </p:sp>
      <p:pic>
        <p:nvPicPr>
          <p:cNvPr id="2" name="图片 1">
            <a:extLst>
              <a:ext uri="{FF2B5EF4-FFF2-40B4-BE49-F238E27FC236}">
                <a16:creationId xmlns:a16="http://schemas.microsoft.com/office/drawing/2014/main" id="{EA5C0547-52AE-3E40-939C-A0C7B28A73D4}"/>
              </a:ext>
            </a:extLst>
          </p:cNvPr>
          <p:cNvPicPr>
            <a:picLocks noChangeAspect="1"/>
          </p:cNvPicPr>
          <p:nvPr/>
        </p:nvPicPr>
        <p:blipFill>
          <a:blip r:embed="rId2"/>
          <a:stretch>
            <a:fillRect/>
          </a:stretch>
        </p:blipFill>
        <p:spPr>
          <a:xfrm>
            <a:off x="1957921" y="3561348"/>
            <a:ext cx="8280920" cy="2617082"/>
          </a:xfrm>
          <a:prstGeom prst="rect">
            <a:avLst/>
          </a:prstGeom>
        </p:spPr>
      </p:pic>
    </p:spTree>
    <p:extLst>
      <p:ext uri="{BB962C8B-B14F-4D97-AF65-F5344CB8AC3E}">
        <p14:creationId xmlns:p14="http://schemas.microsoft.com/office/powerpoint/2010/main" val="81492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8" name="内容占位符 7">
            <a:extLst>
              <a:ext uri="{FF2B5EF4-FFF2-40B4-BE49-F238E27FC236}">
                <a16:creationId xmlns:a16="http://schemas.microsoft.com/office/drawing/2014/main" id="{D1B57A65-156B-F143-AB81-A2568B6BA7F8}"/>
              </a:ext>
            </a:extLst>
          </p:cNvPr>
          <p:cNvSpPr>
            <a:spLocks noGrp="1"/>
          </p:cNvSpPr>
          <p:nvPr>
            <p:ph sz="half" idx="1"/>
          </p:nvPr>
        </p:nvSpPr>
        <p:spPr>
          <a:xfrm>
            <a:off x="623635" y="1340768"/>
            <a:ext cx="10963473" cy="4608512"/>
          </a:xfrm>
        </p:spPr>
        <p:txBody>
          <a:bodyPr/>
          <a:lstStyle/>
          <a:p>
            <a:pPr>
              <a:lnSpc>
                <a:spcPct val="150000"/>
              </a:lnSpc>
            </a:pPr>
            <a:r>
              <a:rPr lang="zh-CN" altLang="en-US" sz="1800" dirty="0"/>
              <a:t>前向过程中，</a:t>
            </a:r>
            <a:r>
              <a:rPr lang="en-US" altLang="zh-CN" sz="1800" dirty="0"/>
              <a:t>BN</a:t>
            </a:r>
            <a:r>
              <a:rPr lang="zh-CN" altLang="en-US" sz="1800" dirty="0"/>
              <a:t>重构为两个子层：</a:t>
            </a:r>
            <a:r>
              <a:rPr lang="en-US" altLang="zh-CN" sz="1800" dirty="0"/>
              <a:t>BN_A</a:t>
            </a:r>
            <a:r>
              <a:rPr lang="zh-CN" altLang="en-US" sz="1800" dirty="0"/>
              <a:t>和</a:t>
            </a:r>
            <a:r>
              <a:rPr lang="en-US" altLang="zh-CN" sz="1800" dirty="0"/>
              <a:t>BN_B</a:t>
            </a:r>
            <a:r>
              <a:rPr lang="zh-CN" altLang="en-US" sz="1800" dirty="0"/>
              <a:t>。其中</a:t>
            </a:r>
            <a:r>
              <a:rPr lang="en-US" altLang="zh-CN" sz="1800" dirty="0"/>
              <a:t>BN_A</a:t>
            </a:r>
            <a:r>
              <a:rPr lang="zh-CN" altLang="en-US" sz="1800" dirty="0"/>
              <a:t>计算均值与方差</a:t>
            </a:r>
            <a:r>
              <a:rPr lang="zh-CN" altLang="el-GR" sz="1800" dirty="0"/>
              <a:t>，</a:t>
            </a:r>
            <a:r>
              <a:rPr lang="en-US" altLang="zh-CN" sz="1800" dirty="0"/>
              <a:t>BN_B</a:t>
            </a:r>
            <a:r>
              <a:rPr lang="zh-CN" altLang="en-US" sz="1800" dirty="0"/>
              <a:t>完成归一化与缩放，分别融合于相邻卷积层及激活层。首先从主存读取输入</a:t>
            </a:r>
            <a:r>
              <a:rPr lang="en-US" altLang="zh-CN" sz="1800" i="1" dirty="0"/>
              <a:t>X</a:t>
            </a:r>
            <a:r>
              <a:rPr lang="zh-CN" altLang="en-US" sz="1800" dirty="0"/>
              <a:t>、均值</a:t>
            </a:r>
            <a:r>
              <a:rPr lang="el-GR" altLang="zh-CN" sz="1800" i="1" dirty="0"/>
              <a:t>μ</a:t>
            </a:r>
            <a:r>
              <a:rPr lang="zh-CN" altLang="el-GR" sz="1800" dirty="0"/>
              <a:t>、</a:t>
            </a:r>
            <a:r>
              <a:rPr lang="zh-CN" altLang="en-US" sz="1800" dirty="0"/>
              <a:t>方差 </a:t>
            </a:r>
            <a:r>
              <a:rPr lang="el-GR" altLang="zh-CN" sz="1800" dirty="0"/>
              <a:t>δ2 </a:t>
            </a:r>
            <a:r>
              <a:rPr lang="zh-CN" altLang="el-GR" sz="1800" dirty="0"/>
              <a:t>、</a:t>
            </a:r>
            <a:r>
              <a:rPr lang="zh-CN" altLang="en-US" sz="1800" dirty="0"/>
              <a:t>参数</a:t>
            </a:r>
            <a:r>
              <a:rPr lang="el-GR" altLang="zh-CN" sz="1800" i="1" dirty="0"/>
              <a:t>γ</a:t>
            </a:r>
            <a:r>
              <a:rPr lang="zh-CN" altLang="el-GR" sz="1800" dirty="0"/>
              <a:t>、 </a:t>
            </a:r>
            <a:r>
              <a:rPr lang="el-GR" altLang="zh-CN" sz="1800" i="1" dirty="0"/>
              <a:t>β</a:t>
            </a:r>
            <a:r>
              <a:rPr lang="zh-CN" altLang="el-GR" sz="1800" dirty="0"/>
              <a:t>，</a:t>
            </a:r>
            <a:r>
              <a:rPr lang="zh-CN" altLang="en-US" sz="1800" dirty="0"/>
              <a:t>计算</a:t>
            </a:r>
            <a:r>
              <a:rPr lang="en-US" altLang="zh-CN" sz="1800" dirty="0"/>
              <a:t>BN_B</a:t>
            </a:r>
            <a:r>
              <a:rPr lang="zh-CN" altLang="en-US" sz="1800" dirty="0"/>
              <a:t>，完成归一化及缩放计算，将结果</a:t>
            </a:r>
            <a:r>
              <a:rPr lang="en-US" altLang="zh-CN" sz="1800" i="1" dirty="0"/>
              <a:t>Y </a:t>
            </a:r>
            <a:r>
              <a:rPr lang="zh-CN" altLang="en-US" sz="1800" dirty="0"/>
              <a:t>用于激活计算，输出</a:t>
            </a:r>
            <a:r>
              <a:rPr lang="en-US" altLang="zh-CN" sz="1800" i="1" dirty="0"/>
              <a:t>Z </a:t>
            </a:r>
            <a:r>
              <a:rPr lang="zh-CN" altLang="en-US" sz="1800" i="1" dirty="0"/>
              <a:t>用于</a:t>
            </a:r>
            <a:r>
              <a:rPr lang="zh-CN" altLang="en-US" sz="1800" dirty="0"/>
              <a:t>卷积计算，卷积结果</a:t>
            </a:r>
            <a:r>
              <a:rPr lang="en-US" altLang="zh-CN" sz="1800" i="1" dirty="0"/>
              <a:t>X′ </a:t>
            </a:r>
            <a:r>
              <a:rPr lang="zh-CN" altLang="en-US" sz="1800" dirty="0"/>
              <a:t>写出到主存之前，计算</a:t>
            </a:r>
            <a:r>
              <a:rPr lang="en-US" altLang="zh-CN" sz="1800" dirty="0"/>
              <a:t>BN_A</a:t>
            </a:r>
            <a:r>
              <a:rPr lang="zh-CN" altLang="en-US" sz="1800" dirty="0"/>
              <a:t>，即求均值 </a:t>
            </a:r>
            <a:r>
              <a:rPr lang="el-GR" altLang="zh-CN" sz="1800" i="1" dirty="0"/>
              <a:t>μ′ </a:t>
            </a:r>
            <a:r>
              <a:rPr lang="zh-CN" altLang="en-US" sz="1800" dirty="0"/>
              <a:t>与方差 </a:t>
            </a:r>
            <a:r>
              <a:rPr lang="el-GR" altLang="zh-CN" sz="1800" dirty="0"/>
              <a:t>δ2 ‘</a:t>
            </a:r>
            <a:r>
              <a:rPr lang="zh-CN" altLang="el-GR" sz="1800" dirty="0"/>
              <a:t>。</a:t>
            </a:r>
            <a:r>
              <a:rPr lang="zh-CN" altLang="en-US" sz="1800" dirty="0"/>
              <a:t>完成“</a:t>
            </a:r>
            <a:r>
              <a:rPr lang="zh-CN" altLang="en-US" sz="1800" u="sng" dirty="0">
                <a:highlight>
                  <a:srgbClr val="FFFF00"/>
                </a:highlight>
              </a:rPr>
              <a:t>归一化缩放</a:t>
            </a:r>
            <a:r>
              <a:rPr lang="en-US" altLang="zh-CN" sz="1800" u="sng" dirty="0">
                <a:highlight>
                  <a:srgbClr val="FFFF00"/>
                </a:highlight>
              </a:rPr>
              <a:t>-&gt;</a:t>
            </a:r>
            <a:r>
              <a:rPr lang="zh-CN" altLang="en-US" sz="1800" u="sng" dirty="0">
                <a:highlight>
                  <a:srgbClr val="FFFF00"/>
                </a:highlight>
              </a:rPr>
              <a:t>激活层</a:t>
            </a:r>
            <a:r>
              <a:rPr lang="en-US" altLang="zh-CN" sz="1800" u="sng" dirty="0">
                <a:highlight>
                  <a:srgbClr val="FFFF00"/>
                </a:highlight>
              </a:rPr>
              <a:t>-&gt;</a:t>
            </a:r>
            <a:r>
              <a:rPr lang="zh-CN" altLang="en-US" sz="1800" u="sng" dirty="0">
                <a:highlight>
                  <a:srgbClr val="FFFF00"/>
                </a:highlight>
              </a:rPr>
              <a:t>卷积层</a:t>
            </a:r>
            <a:r>
              <a:rPr lang="en-US" altLang="zh-CN" sz="1800" u="sng" dirty="0">
                <a:highlight>
                  <a:srgbClr val="FFFF00"/>
                </a:highlight>
              </a:rPr>
              <a:t>-&gt;</a:t>
            </a:r>
            <a:r>
              <a:rPr lang="zh-CN" altLang="en-US" sz="1800" u="sng" dirty="0">
                <a:highlight>
                  <a:srgbClr val="FFFF00"/>
                </a:highlight>
              </a:rPr>
              <a:t>计算卷积结果均值与方差</a:t>
            </a:r>
            <a:r>
              <a:rPr lang="zh-CN" altLang="en-US" sz="1800" dirty="0"/>
              <a:t>”结构模块的前向计算过程只需要读取一次，并写回卷积计算结果</a:t>
            </a:r>
            <a:r>
              <a:rPr lang="en-US" altLang="zh-CN" sz="1800" i="1" dirty="0"/>
              <a:t>X′ </a:t>
            </a:r>
            <a:r>
              <a:rPr lang="zh-CN" altLang="en-US" sz="1800" dirty="0"/>
              <a:t>及相关参数。</a:t>
            </a:r>
            <a:endParaRPr kumimoji="1" lang="zh-CN" altLang="en-US" sz="1800" dirty="0"/>
          </a:p>
        </p:txBody>
      </p:sp>
      <p:pic>
        <p:nvPicPr>
          <p:cNvPr id="3" name="图片 2">
            <a:extLst>
              <a:ext uri="{FF2B5EF4-FFF2-40B4-BE49-F238E27FC236}">
                <a16:creationId xmlns:a16="http://schemas.microsoft.com/office/drawing/2014/main" id="{D12DA3F1-721C-E046-AD7A-9790FAB0C99B}"/>
              </a:ext>
            </a:extLst>
          </p:cNvPr>
          <p:cNvPicPr>
            <a:picLocks noChangeAspect="1"/>
          </p:cNvPicPr>
          <p:nvPr/>
        </p:nvPicPr>
        <p:blipFill>
          <a:blip r:embed="rId2"/>
          <a:stretch>
            <a:fillRect/>
          </a:stretch>
        </p:blipFill>
        <p:spPr>
          <a:xfrm>
            <a:off x="769788" y="3501008"/>
            <a:ext cx="10657185" cy="3074520"/>
          </a:xfrm>
          <a:prstGeom prst="rect">
            <a:avLst/>
          </a:prstGeom>
        </p:spPr>
      </p:pic>
    </p:spTree>
    <p:extLst>
      <p:ext uri="{BB962C8B-B14F-4D97-AF65-F5344CB8AC3E}">
        <p14:creationId xmlns:p14="http://schemas.microsoft.com/office/powerpoint/2010/main" val="66223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3" name="内容占位符 2">
            <a:extLst>
              <a:ext uri="{FF2B5EF4-FFF2-40B4-BE49-F238E27FC236}">
                <a16:creationId xmlns:a16="http://schemas.microsoft.com/office/drawing/2014/main" id="{9053807D-740C-3C4A-A5EB-6CF06D94B7E2}"/>
              </a:ext>
            </a:extLst>
          </p:cNvPr>
          <p:cNvSpPr>
            <a:spLocks noGrp="1"/>
          </p:cNvSpPr>
          <p:nvPr>
            <p:ph sz="half" idx="1"/>
          </p:nvPr>
        </p:nvSpPr>
        <p:spPr>
          <a:xfrm>
            <a:off x="623635" y="1844824"/>
            <a:ext cx="10963473" cy="432048"/>
          </a:xfrm>
        </p:spPr>
        <p:txBody>
          <a:bodyPr/>
          <a:lstStyle/>
          <a:p>
            <a:r>
              <a:rPr lang="zh-CN" altLang="en-US" dirty="0"/>
              <a:t>卷积计算：</a:t>
            </a:r>
          </a:p>
        </p:txBody>
      </p:sp>
      <p:sp>
        <p:nvSpPr>
          <p:cNvPr id="5" name="内容占位符 2">
            <a:extLst>
              <a:ext uri="{FF2B5EF4-FFF2-40B4-BE49-F238E27FC236}">
                <a16:creationId xmlns:a16="http://schemas.microsoft.com/office/drawing/2014/main" id="{987AC076-7371-E749-8798-37CC5AC71BAE}"/>
              </a:ext>
            </a:extLst>
          </p:cNvPr>
          <p:cNvSpPr txBox="1">
            <a:spLocks/>
          </p:cNvSpPr>
          <p:nvPr/>
        </p:nvSpPr>
        <p:spPr>
          <a:xfrm>
            <a:off x="626440" y="4005064"/>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BN</a:t>
            </a:r>
            <a:r>
              <a:rPr lang="zh-CN" altLang="en-US" dirty="0"/>
              <a:t> 计算：</a:t>
            </a:r>
          </a:p>
        </p:txBody>
      </p:sp>
      <p:pic>
        <p:nvPicPr>
          <p:cNvPr id="1026" name="Picture 2" descr="equation.pdf">
            <a:extLst>
              <a:ext uri="{FF2B5EF4-FFF2-40B4-BE49-F238E27FC236}">
                <a16:creationId xmlns:a16="http://schemas.microsoft.com/office/drawing/2014/main" id="{960A2A02-9E30-1645-9CE6-E1DB2DD42CA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97368" y="2591386"/>
            <a:ext cx="15875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455D8D5A-2B24-A546-9D6D-C0B6D84489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3118" y="4653136"/>
            <a:ext cx="35560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8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2360AC2-C142-8E4B-8423-42F555A594B8}"/>
              </a:ext>
            </a:extLst>
          </p:cNvPr>
          <p:cNvSpPr>
            <a:spLocks noGrp="1"/>
          </p:cNvSpPr>
          <p:nvPr>
            <p:ph type="title"/>
          </p:nvPr>
        </p:nvSpPr>
        <p:spPr/>
        <p:txBody>
          <a:bodyPr/>
          <a:lstStyle/>
          <a:p>
            <a:r>
              <a:rPr lang="zh-CN" altLang="en-US" dirty="0"/>
              <a:t>模型重构及融合算子</a:t>
            </a:r>
          </a:p>
        </p:txBody>
      </p:sp>
      <p:sp>
        <p:nvSpPr>
          <p:cNvPr id="9" name="内容占位符 2">
            <a:extLst>
              <a:ext uri="{FF2B5EF4-FFF2-40B4-BE49-F238E27FC236}">
                <a16:creationId xmlns:a16="http://schemas.microsoft.com/office/drawing/2014/main" id="{B93A5DA8-BAD1-144D-AC2B-428D668F728C}"/>
              </a:ext>
            </a:extLst>
          </p:cNvPr>
          <p:cNvSpPr txBox="1">
            <a:spLocks/>
          </p:cNvSpPr>
          <p:nvPr/>
        </p:nvSpPr>
        <p:spPr>
          <a:xfrm>
            <a:off x="616644" y="1736812"/>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融合简化卷积和</a:t>
            </a:r>
            <a:r>
              <a:rPr lang="en-US" altLang="zh-CN" dirty="0"/>
              <a:t>BN</a:t>
            </a:r>
            <a:r>
              <a:rPr lang="zh-CN" altLang="en-US" dirty="0"/>
              <a:t>之间的计算：</a:t>
            </a:r>
          </a:p>
        </p:txBody>
      </p:sp>
      <p:pic>
        <p:nvPicPr>
          <p:cNvPr id="2050" name="Picture 2" descr="equation.pdf">
            <a:extLst>
              <a:ext uri="{FF2B5EF4-FFF2-40B4-BE49-F238E27FC236}">
                <a16:creationId xmlns:a16="http://schemas.microsoft.com/office/drawing/2014/main" id="{D85AEC4D-1C74-0D45-B6BE-6DE40CCBE9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5624" y="2391481"/>
            <a:ext cx="2057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95A69EEB-912F-CA41-A06C-E0EC1FF8AA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2989" y="3048000"/>
            <a:ext cx="3657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62DAE6BF-6FFA-554C-A1AB-527BC94A38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3093" y="3622061"/>
            <a:ext cx="46736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06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913784"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Graph</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Optimization</a:t>
            </a:r>
            <a:r>
              <a:rPr lang="zh-CN" altLang="en-US" sz="2400" b="1" dirty="0">
                <a:solidFill>
                  <a:srgbClr val="374154"/>
                </a:solidFill>
                <a:latin typeface="Gill Sans MT" panose="020B0502020104020203" pitchFamily="34" charset="0"/>
              </a:rPr>
              <a:t> 图层优化</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Operator Fusion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算子融合 </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Data Layout Transformation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数据布局转换</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Static Memory Reuse Analysis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静态内存分配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并行切分</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融合规则与算法</a:t>
            </a:r>
          </a:p>
        </p:txBody>
      </p:sp>
    </p:spTree>
    <p:extLst>
      <p:ext uri="{BB962C8B-B14F-4D97-AF65-F5344CB8AC3E}">
        <p14:creationId xmlns:p14="http://schemas.microsoft.com/office/powerpoint/2010/main" val="12250785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88E17-AA3D-EC41-B5C6-F3F799E410C6}"/>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5" name="内容占位符 4">
            <a:extLst>
              <a:ext uri="{FF2B5EF4-FFF2-40B4-BE49-F238E27FC236}">
                <a16:creationId xmlns:a16="http://schemas.microsoft.com/office/drawing/2014/main" id="{51257808-1189-EC41-84C2-5B88CDCE3669}"/>
              </a:ext>
            </a:extLst>
          </p:cNvPr>
          <p:cNvSpPr>
            <a:spLocks noGrp="1"/>
          </p:cNvSpPr>
          <p:nvPr>
            <p:ph sz="half" idx="1"/>
          </p:nvPr>
        </p:nvSpPr>
        <p:spPr>
          <a:xfrm>
            <a:off x="623635" y="1412776"/>
            <a:ext cx="10875346" cy="4608512"/>
          </a:xfrm>
        </p:spPr>
        <p:txBody>
          <a:bodyPr/>
          <a:lstStyle/>
          <a:p>
            <a:pPr>
              <a:lnSpc>
                <a:spcPct val="150000"/>
              </a:lnSpc>
            </a:pPr>
            <a:r>
              <a:rPr lang="en-US" altLang="zh-CN" dirty="0"/>
              <a:t>TVM</a:t>
            </a:r>
            <a:r>
              <a:rPr lang="zh-CN" altLang="en-US" dirty="0"/>
              <a:t>整体的算子融合是基于支配树实现的。那么什么是支配树呢？</a:t>
            </a:r>
            <a:endParaRPr lang="en-US" altLang="zh-CN" dirty="0"/>
          </a:p>
          <a:p>
            <a:pPr>
              <a:lnSpc>
                <a:spcPct val="150000"/>
              </a:lnSpc>
            </a:pPr>
            <a:r>
              <a:rPr lang="zh-CN" altLang="en-US" dirty="0"/>
              <a:t>支配树就是由各个点的支配点构成的树，那么什么又是支配点呢？</a:t>
            </a:r>
            <a:endParaRPr lang="en-US" altLang="zh-CN" dirty="0"/>
          </a:p>
          <a:p>
            <a:pPr>
              <a:lnSpc>
                <a:spcPct val="150000"/>
              </a:lnSpc>
            </a:pPr>
            <a:endParaRPr lang="en-US" altLang="zh-CN" dirty="0"/>
          </a:p>
          <a:p>
            <a:pPr>
              <a:lnSpc>
                <a:spcPct val="150000"/>
              </a:lnSpc>
            </a:pPr>
            <a:r>
              <a:rPr lang="zh-CN" altLang="en-US" dirty="0"/>
              <a:t>支配点：</a:t>
            </a:r>
            <a:r>
              <a:rPr lang="zh-CN" altLang="en-US" dirty="0">
                <a:highlight>
                  <a:srgbClr val="FFFF00"/>
                </a:highlight>
              </a:rPr>
              <a:t>所有能够到达当前节点的路径的公共祖先点（</a:t>
            </a:r>
            <a:r>
              <a:rPr lang="en-US" altLang="zh-CN" dirty="0">
                <a:highlight>
                  <a:srgbClr val="FFFF00"/>
                </a:highlight>
              </a:rPr>
              <a:t> Least Common Ancestors</a:t>
            </a:r>
            <a:r>
              <a:rPr lang="zh-CN" altLang="en-US" dirty="0">
                <a:highlight>
                  <a:srgbClr val="FFFF00"/>
                </a:highlight>
              </a:rPr>
              <a:t>，</a:t>
            </a:r>
            <a:r>
              <a:rPr lang="en-US" altLang="zh-CN" dirty="0">
                <a:highlight>
                  <a:srgbClr val="FFFF00"/>
                </a:highlight>
              </a:rPr>
              <a:t>LCA</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38262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A89F1-4901-BD47-BB36-102BBF5E968D}"/>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3" name="内容占位符 2">
            <a:extLst>
              <a:ext uri="{FF2B5EF4-FFF2-40B4-BE49-F238E27FC236}">
                <a16:creationId xmlns:a16="http://schemas.microsoft.com/office/drawing/2014/main" id="{7558A3E8-E464-5F44-AF71-5FB44A2B4047}"/>
              </a:ext>
            </a:extLst>
          </p:cNvPr>
          <p:cNvSpPr>
            <a:spLocks noGrp="1"/>
          </p:cNvSpPr>
          <p:nvPr>
            <p:ph sz="half" idx="1"/>
          </p:nvPr>
        </p:nvSpPr>
        <p:spPr>
          <a:xfrm>
            <a:off x="623635" y="1495552"/>
            <a:ext cx="6050810" cy="4525736"/>
          </a:xfrm>
        </p:spPr>
        <p:txBody>
          <a:bodyPr anchor="ctr"/>
          <a:lstStyle/>
          <a:p>
            <a:pPr>
              <a:lnSpc>
                <a:spcPct val="150000"/>
              </a:lnSpc>
            </a:pPr>
            <a:r>
              <a:rPr lang="zh-CN" altLang="en-US" dirty="0"/>
              <a:t>支配树作用：</a:t>
            </a:r>
            <a:endParaRPr lang="en-US" altLang="zh-CN" dirty="0"/>
          </a:p>
          <a:p>
            <a:pPr lvl="1">
              <a:lnSpc>
                <a:spcPct val="150000"/>
              </a:lnSpc>
            </a:pPr>
            <a:r>
              <a:rPr lang="zh-CN" altLang="en-US" dirty="0"/>
              <a:t>检查每个</a:t>
            </a:r>
            <a:r>
              <a:rPr lang="en-US" altLang="zh-CN" dirty="0"/>
              <a:t>Node</a:t>
            </a:r>
            <a:r>
              <a:rPr lang="zh-CN" altLang="en-US" dirty="0"/>
              <a:t>到其支配点的</a:t>
            </a:r>
            <a:r>
              <a:rPr lang="en-US" altLang="zh-CN" dirty="0"/>
              <a:t>Node</a:t>
            </a:r>
            <a:r>
              <a:rPr lang="zh-CN" altLang="en-US" dirty="0"/>
              <a:t>是否符合融合条件</a:t>
            </a:r>
            <a:endParaRPr lang="en-US" altLang="zh-CN" dirty="0"/>
          </a:p>
          <a:p>
            <a:pPr lvl="1">
              <a:lnSpc>
                <a:spcPct val="150000"/>
              </a:lnSpc>
            </a:pPr>
            <a:r>
              <a:rPr lang="zh-CN" altLang="en-US" dirty="0"/>
              <a:t>融合的基本规则是融合掉的</a:t>
            </a:r>
            <a:r>
              <a:rPr lang="en-US" altLang="zh-CN" dirty="0"/>
              <a:t>Node</a:t>
            </a:r>
            <a:r>
              <a:rPr lang="zh-CN" altLang="en-US" dirty="0"/>
              <a:t>节点不会对剩下的节点产生影响</a:t>
            </a:r>
            <a:endParaRPr lang="en-US" altLang="zh-CN" dirty="0"/>
          </a:p>
          <a:p>
            <a:pPr lvl="1">
              <a:lnSpc>
                <a:spcPct val="150000"/>
              </a:lnSpc>
            </a:pPr>
            <a:endParaRPr lang="en-US" altLang="zh-CN" dirty="0"/>
          </a:p>
          <a:p>
            <a:pPr>
              <a:lnSpc>
                <a:spcPct val="150000"/>
              </a:lnSpc>
            </a:pPr>
            <a:r>
              <a:rPr lang="zh-CN" altLang="en-US" dirty="0"/>
              <a:t>支配树生成：</a:t>
            </a:r>
            <a:endParaRPr lang="en-US" altLang="zh-CN" dirty="0"/>
          </a:p>
          <a:p>
            <a:pPr lvl="1">
              <a:lnSpc>
                <a:spcPct val="150000"/>
              </a:lnSpc>
            </a:pPr>
            <a:r>
              <a:rPr lang="zh-CN" altLang="en-US" dirty="0"/>
              <a:t>根据</a:t>
            </a:r>
            <a:r>
              <a:rPr lang="en-US" altLang="zh-CN" dirty="0"/>
              <a:t>DAG</a:t>
            </a:r>
            <a:r>
              <a:rPr lang="zh-CN" altLang="en-US" dirty="0"/>
              <a:t>生成</a:t>
            </a:r>
            <a:r>
              <a:rPr lang="en-US" altLang="zh-CN" dirty="0"/>
              <a:t>DFS</a:t>
            </a:r>
            <a:r>
              <a:rPr lang="zh-CN" altLang="en-US" dirty="0"/>
              <a:t>树</a:t>
            </a:r>
            <a:endParaRPr lang="en-US" altLang="zh-CN" dirty="0"/>
          </a:p>
          <a:p>
            <a:pPr lvl="1">
              <a:lnSpc>
                <a:spcPct val="150000"/>
              </a:lnSpc>
            </a:pPr>
            <a:r>
              <a:rPr lang="zh-CN" altLang="en-US" dirty="0"/>
              <a:t>根据</a:t>
            </a:r>
            <a:r>
              <a:rPr lang="en-US" altLang="zh-CN" dirty="0"/>
              <a:t>DFS</a:t>
            </a:r>
            <a:r>
              <a:rPr lang="zh-CN" altLang="en-US" dirty="0"/>
              <a:t>树及对应的边生成</a:t>
            </a:r>
            <a:r>
              <a:rPr lang="en-US" altLang="zh-CN" dirty="0"/>
              <a:t>DOM</a:t>
            </a:r>
            <a:r>
              <a:rPr lang="zh-CN" altLang="en-US" dirty="0"/>
              <a:t>树</a:t>
            </a:r>
            <a:endParaRPr lang="en-US" altLang="zh-CN" dirty="0"/>
          </a:p>
          <a:p>
            <a:pPr lvl="1">
              <a:lnSpc>
                <a:spcPct val="150000"/>
              </a:lnSpc>
            </a:pPr>
            <a:r>
              <a:rPr lang="zh-CN" altLang="en-US" dirty="0"/>
              <a:t>使用</a:t>
            </a:r>
            <a:r>
              <a:rPr lang="en-US" altLang="zh-CN" dirty="0"/>
              <a:t>Group</a:t>
            </a:r>
            <a:r>
              <a:rPr lang="zh-CN" altLang="en-US" dirty="0"/>
              <a:t>来描述多个</a:t>
            </a:r>
            <a:r>
              <a:rPr lang="en-US" altLang="zh-CN" dirty="0"/>
              <a:t>Node</a:t>
            </a:r>
            <a:r>
              <a:rPr lang="zh-CN" altLang="en-US" dirty="0"/>
              <a:t>是否能被融合</a:t>
            </a:r>
            <a:endParaRPr lang="en-US" altLang="zh-CN" dirty="0"/>
          </a:p>
        </p:txBody>
      </p:sp>
      <p:pic>
        <p:nvPicPr>
          <p:cNvPr id="6" name="图片 5">
            <a:extLst>
              <a:ext uri="{FF2B5EF4-FFF2-40B4-BE49-F238E27FC236}">
                <a16:creationId xmlns:a16="http://schemas.microsoft.com/office/drawing/2014/main" id="{F14303B8-E9DE-A342-92DD-14BB2F1B8F70}"/>
              </a:ext>
            </a:extLst>
          </p:cNvPr>
          <p:cNvPicPr>
            <a:picLocks noChangeAspect="1"/>
          </p:cNvPicPr>
          <p:nvPr/>
        </p:nvPicPr>
        <p:blipFill>
          <a:blip r:embed="rId2"/>
          <a:stretch>
            <a:fillRect/>
          </a:stretch>
        </p:blipFill>
        <p:spPr>
          <a:xfrm>
            <a:off x="7394525" y="884717"/>
            <a:ext cx="3816424" cy="5088565"/>
          </a:xfrm>
          <a:prstGeom prst="rect">
            <a:avLst/>
          </a:prstGeom>
        </p:spPr>
      </p:pic>
    </p:spTree>
    <p:extLst>
      <p:ext uri="{BB962C8B-B14F-4D97-AF65-F5344CB8AC3E}">
        <p14:creationId xmlns:p14="http://schemas.microsoft.com/office/powerpoint/2010/main" val="211263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p:txBody>
      </p:sp>
    </p:spTree>
    <p:extLst>
      <p:ext uri="{BB962C8B-B14F-4D97-AF65-F5344CB8AC3E}">
        <p14:creationId xmlns:p14="http://schemas.microsoft.com/office/powerpoint/2010/main" val="150222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a:pPr>
            <a:r>
              <a:rPr lang="zh-CN" altLang="en-US" dirty="0"/>
              <a:t>首先根据</a:t>
            </a:r>
            <a:r>
              <a:rPr lang="en-US" altLang="zh-CN" dirty="0"/>
              <a:t>DAG</a:t>
            </a:r>
            <a:r>
              <a:rPr lang="zh-CN" altLang="en-US" dirty="0"/>
              <a:t>进行深度优先遍历，生成</a:t>
            </a:r>
            <a:r>
              <a:rPr lang="en-US" altLang="zh-CN" dirty="0"/>
              <a:t>DFS</a:t>
            </a:r>
            <a:r>
              <a:rPr lang="zh-CN" altLang="en-US" dirty="0"/>
              <a:t>树，需要注意的是，</a:t>
            </a:r>
            <a:r>
              <a:rPr lang="en-US" altLang="zh-CN" dirty="0"/>
              <a:t>DFS</a:t>
            </a:r>
            <a:r>
              <a:rPr lang="zh-CN" altLang="en-US" dirty="0"/>
              <a:t>树是倒序，也就是最后一个节点是节点</a:t>
            </a:r>
            <a:r>
              <a:rPr lang="en-US" altLang="zh-CN" dirty="0"/>
              <a:t>0</a:t>
            </a:r>
            <a:r>
              <a:rPr lang="zh-CN" altLang="en-US" dirty="0"/>
              <a:t>，然后依次深度递增；除了单纯的记录每个</a:t>
            </a:r>
            <a:r>
              <a:rPr lang="en-US" altLang="zh-CN" dirty="0"/>
              <a:t>Node</a:t>
            </a:r>
            <a:r>
              <a:rPr lang="zh-CN" altLang="en-US" dirty="0"/>
              <a:t>的深度之外，我们还需要为每个节点保存与他相连的边，注意这个边是与的父节点（也就是真正网络中他的输出节点，倒序就变成了他的父节点了）组成的。之所以这里需要保存这个边和其对应的</a:t>
            </a:r>
            <a:r>
              <a:rPr lang="en-US" altLang="zh-CN" dirty="0"/>
              <a:t>index</a:t>
            </a:r>
            <a:r>
              <a:rPr lang="zh-CN" altLang="en-US" dirty="0"/>
              <a:t>，就是为了后面找</a:t>
            </a:r>
            <a:r>
              <a:rPr lang="en-US" altLang="zh-CN" dirty="0"/>
              <a:t>LCA</a:t>
            </a:r>
            <a:r>
              <a:rPr lang="zh-CN" altLang="en-US" dirty="0"/>
              <a:t>用。</a:t>
            </a:r>
          </a:p>
        </p:txBody>
      </p:sp>
    </p:spTree>
    <p:extLst>
      <p:ext uri="{BB962C8B-B14F-4D97-AF65-F5344CB8AC3E}">
        <p14:creationId xmlns:p14="http://schemas.microsoft.com/office/powerpoint/2010/main" val="15935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2"/>
            </a:pPr>
            <a:r>
              <a:rPr lang="zh-CN" altLang="en-US" dirty="0"/>
              <a:t>根据</a:t>
            </a:r>
            <a:r>
              <a:rPr lang="en-US" altLang="zh-CN" dirty="0"/>
              <a:t>DFS</a:t>
            </a:r>
            <a:r>
              <a:rPr lang="zh-CN" altLang="en-US" dirty="0"/>
              <a:t>树及对应的边（</a:t>
            </a:r>
            <a:r>
              <a:rPr lang="en-US" altLang="zh-CN" dirty="0"/>
              <a:t>link</a:t>
            </a:r>
            <a:r>
              <a:rPr lang="zh-CN" altLang="en-US" dirty="0"/>
              <a:t>）生成</a:t>
            </a:r>
            <a:r>
              <a:rPr lang="en-US" altLang="zh-CN" dirty="0"/>
              <a:t>DOM</a:t>
            </a:r>
            <a:r>
              <a:rPr lang="zh-CN" altLang="en-US" dirty="0"/>
              <a:t>树，</a:t>
            </a:r>
            <a:r>
              <a:rPr lang="en-US" altLang="zh-CN" dirty="0"/>
              <a:t>TVM</a:t>
            </a:r>
            <a:r>
              <a:rPr lang="zh-CN" altLang="en-US" dirty="0"/>
              <a:t>是使用</a:t>
            </a:r>
            <a:r>
              <a:rPr lang="en-US" altLang="zh-CN" dirty="0"/>
              <a:t>group</a:t>
            </a:r>
            <a:r>
              <a:rPr lang="zh-CN" altLang="en-US" dirty="0"/>
              <a:t>这个概念来描述几个</a:t>
            </a:r>
            <a:r>
              <a:rPr lang="en-US" altLang="zh-CN" dirty="0"/>
              <a:t>Node</a:t>
            </a:r>
            <a:r>
              <a:rPr lang="zh-CN" altLang="en-US" dirty="0"/>
              <a:t>能否融合，如果一个算子不能和任何其他算子融合，那么这个</a:t>
            </a:r>
            <a:r>
              <a:rPr lang="en-US" altLang="zh-CN" dirty="0"/>
              <a:t>group</a:t>
            </a:r>
            <a:r>
              <a:rPr lang="zh-CN" altLang="en-US" dirty="0"/>
              <a:t>就只有他自己，同样如果几个算子能够融合，产生一个新</a:t>
            </a:r>
            <a:r>
              <a:rPr lang="en-US" altLang="zh-CN" dirty="0"/>
              <a:t>group</a:t>
            </a:r>
            <a:r>
              <a:rPr lang="zh-CN" altLang="en-US" dirty="0"/>
              <a:t>。</a:t>
            </a:r>
            <a:endParaRPr lang="en-US" altLang="zh-CN" dirty="0"/>
          </a:p>
        </p:txBody>
      </p:sp>
    </p:spTree>
    <p:extLst>
      <p:ext uri="{BB962C8B-B14F-4D97-AF65-F5344CB8AC3E}">
        <p14:creationId xmlns:p14="http://schemas.microsoft.com/office/powerpoint/2010/main" val="198338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3"/>
            </a:pPr>
            <a:r>
              <a:rPr lang="zh-CN" altLang="en-US" dirty="0"/>
              <a:t>遍历每个</a:t>
            </a:r>
            <a:r>
              <a:rPr lang="en-US" altLang="zh-CN" dirty="0"/>
              <a:t>Node</a:t>
            </a:r>
            <a:r>
              <a:rPr lang="zh-CN" altLang="en-US" dirty="0"/>
              <a:t>到它的支配带你的所有路径是否符合融合规则，完成融合后，遍历节点创新的</a:t>
            </a:r>
            <a:r>
              <a:rPr lang="en-US" altLang="zh-CN" dirty="0"/>
              <a:t>DAG</a:t>
            </a:r>
            <a:r>
              <a:rPr lang="zh-CN" altLang="en-US" dirty="0"/>
              <a:t>图</a:t>
            </a:r>
            <a:endParaRPr lang="en-US" altLang="zh-CN" dirty="0"/>
          </a:p>
        </p:txBody>
      </p:sp>
    </p:spTree>
    <p:extLst>
      <p:ext uri="{BB962C8B-B14F-4D97-AF65-F5344CB8AC3E}">
        <p14:creationId xmlns:p14="http://schemas.microsoft.com/office/powerpoint/2010/main" val="7758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9577DE-4805-8F44-B27A-C52927DFFBEC}"/>
              </a:ext>
            </a:extLst>
          </p:cNvPr>
          <p:cNvSpPr>
            <a:spLocks noGrp="1"/>
          </p:cNvSpPr>
          <p:nvPr>
            <p:ph type="title"/>
          </p:nvPr>
        </p:nvSpPr>
        <p:spPr/>
        <p:txBody>
          <a:bodyPr/>
          <a:lstStyle/>
          <a:p>
            <a:r>
              <a:rPr lang="en-US" altLang="zh-CN" b="0" dirty="0"/>
              <a:t>Rules for operator fusion</a:t>
            </a:r>
            <a:endParaRPr lang="zh-CN" altLang="en-US" b="0" dirty="0"/>
          </a:p>
        </p:txBody>
      </p:sp>
      <p:sp>
        <p:nvSpPr>
          <p:cNvPr id="5" name="内容占位符 4">
            <a:extLst>
              <a:ext uri="{FF2B5EF4-FFF2-40B4-BE49-F238E27FC236}">
                <a16:creationId xmlns:a16="http://schemas.microsoft.com/office/drawing/2014/main" id="{DD6124E1-35C1-9F43-98B5-0FF16D0A25CB}"/>
              </a:ext>
            </a:extLst>
          </p:cNvPr>
          <p:cNvSpPr>
            <a:spLocks noGrp="1"/>
          </p:cNvSpPr>
          <p:nvPr>
            <p:ph sz="half" idx="1"/>
          </p:nvPr>
        </p:nvSpPr>
        <p:spPr>
          <a:xfrm>
            <a:off x="623636" y="1412776"/>
            <a:ext cx="4034585" cy="4608512"/>
          </a:xfrm>
        </p:spPr>
        <p:txBody>
          <a:bodyPr/>
          <a:lstStyle/>
          <a:p>
            <a:pPr eaLnBrk="1" latinLnBrk="1" hangingPunct="1">
              <a:lnSpc>
                <a:spcPct val="150000"/>
              </a:lnSpc>
            </a:pPr>
            <a:r>
              <a:rPr lang="en-US" altLang="zh-CN" dirty="0">
                <a:highlight>
                  <a:srgbClr val="FFFF00"/>
                </a:highlight>
                <a:latin typeface="Gill Sans MT" panose="020B0502020104020203" pitchFamily="34" charset="0"/>
              </a:rPr>
              <a:t>Injective</a:t>
            </a:r>
            <a:r>
              <a:rPr lang="en-US" altLang="zh-CN" dirty="0">
                <a:latin typeface="Gill Sans MT" panose="020B0502020104020203" pitchFamily="34" charset="0"/>
              </a:rPr>
              <a:t>(one-to-one map)</a:t>
            </a:r>
            <a:r>
              <a:rPr lang="zh-CN" altLang="en-US" dirty="0">
                <a:latin typeface="Gill Sans MT" panose="020B0502020104020203" pitchFamily="34" charset="0"/>
              </a:rPr>
              <a:t>：映射函数，如</a:t>
            </a:r>
            <a:r>
              <a:rPr lang="en-US" altLang="zh-CN" dirty="0">
                <a:latin typeface="Gill Sans MT" panose="020B0502020104020203" pitchFamily="34" charset="0"/>
              </a:rPr>
              <a:t>Add</a:t>
            </a:r>
            <a:r>
              <a:rPr lang="zh-CN" altLang="en-US" dirty="0">
                <a:latin typeface="Gill Sans MT" panose="020B0502020104020203" pitchFamily="34" charset="0"/>
              </a:rPr>
              <a:t>，</a:t>
            </a:r>
            <a:r>
              <a:rPr lang="en-US" altLang="zh-CN" dirty="0">
                <a:latin typeface="Gill Sans MT" panose="020B0502020104020203" pitchFamily="34" charset="0"/>
              </a:rPr>
              <a:t>Pointwise</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Reduction</a:t>
            </a:r>
            <a:r>
              <a:rPr lang="zh-CN" altLang="en-US" dirty="0">
                <a:latin typeface="Gill Sans MT" panose="020B0502020104020203" pitchFamily="34" charset="0"/>
              </a:rPr>
              <a:t>：约简函数，输入到输出具有降维性质，如</a:t>
            </a:r>
            <a:r>
              <a:rPr lang="en-US" altLang="zh-CN" dirty="0">
                <a:latin typeface="Gill Sans MT" panose="020B0502020104020203" pitchFamily="34" charset="0"/>
              </a:rPr>
              <a:t>sum/max/min</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Complex-out-</a:t>
            </a:r>
            <a:r>
              <a:rPr lang="en-US" altLang="zh-CN" dirty="0" err="1">
                <a:highlight>
                  <a:srgbClr val="FFFF00"/>
                </a:highlight>
                <a:latin typeface="Gill Sans MT" panose="020B0502020104020203" pitchFamily="34" charset="0"/>
              </a:rPr>
              <a:t>fusable</a:t>
            </a:r>
            <a:r>
              <a:rPr lang="zh-CN" altLang="en-US" dirty="0">
                <a:latin typeface="Gill Sans MT" panose="020B0502020104020203" pitchFamily="34" charset="0"/>
              </a:rPr>
              <a:t>：</a:t>
            </a:r>
            <a:r>
              <a:rPr lang="en-US" altLang="zh-CN" dirty="0">
                <a:latin typeface="Gill Sans MT" panose="020B0502020104020203" pitchFamily="34" charset="0"/>
              </a:rPr>
              <a:t>an fuse element-wise map to output</a:t>
            </a:r>
            <a:r>
              <a:rPr lang="zh-CN" altLang="en-US" dirty="0">
                <a:latin typeface="Gill Sans MT" panose="020B0502020104020203" pitchFamily="34" charset="0"/>
              </a:rPr>
              <a:t>，计算复杂类型，如</a:t>
            </a:r>
            <a:r>
              <a:rPr lang="en-US" altLang="zh-CN" dirty="0">
                <a:latin typeface="Gill Sans MT" panose="020B0502020104020203" pitchFamily="34" charset="0"/>
              </a:rPr>
              <a:t>conv2d</a:t>
            </a:r>
          </a:p>
          <a:p>
            <a:pPr eaLnBrk="1" latinLnBrk="1" hangingPunct="1">
              <a:lnSpc>
                <a:spcPct val="150000"/>
              </a:lnSpc>
            </a:pPr>
            <a:r>
              <a:rPr lang="en-US" altLang="zh-CN" dirty="0">
                <a:highlight>
                  <a:srgbClr val="FFFF00"/>
                </a:highlight>
                <a:latin typeface="Gill Sans MT" panose="020B0502020104020203" pitchFamily="34" charset="0"/>
              </a:rPr>
              <a:t>Opaque</a:t>
            </a:r>
            <a:r>
              <a:rPr lang="en-US" altLang="zh-CN" dirty="0">
                <a:latin typeface="Gill Sans MT" panose="020B0502020104020203" pitchFamily="34" charset="0"/>
              </a:rPr>
              <a:t>(cannot be fused) </a:t>
            </a:r>
            <a:r>
              <a:rPr lang="zh-CN" altLang="en-US" dirty="0">
                <a:latin typeface="Gill Sans MT" panose="020B0502020104020203" pitchFamily="34" charset="0"/>
              </a:rPr>
              <a:t>：无法被融合的算子，比如</a:t>
            </a:r>
            <a:r>
              <a:rPr lang="en-US" altLang="zh-CN" dirty="0">
                <a:latin typeface="Gill Sans MT" panose="020B0502020104020203" pitchFamily="34" charset="0"/>
              </a:rPr>
              <a:t>sort</a:t>
            </a:r>
            <a:endParaRPr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727B8AD6-BD18-5747-AD92-643560AD86A7}"/>
              </a:ext>
            </a:extLst>
          </p:cNvPr>
          <p:cNvPicPr>
            <a:picLocks noChangeAspect="1"/>
          </p:cNvPicPr>
          <p:nvPr/>
        </p:nvPicPr>
        <p:blipFill>
          <a:blip r:embed="rId2"/>
          <a:stretch>
            <a:fillRect/>
          </a:stretch>
        </p:blipFill>
        <p:spPr>
          <a:xfrm>
            <a:off x="4874245" y="1700808"/>
            <a:ext cx="6793570" cy="4140460"/>
          </a:xfrm>
          <a:prstGeom prst="rect">
            <a:avLst/>
          </a:prstGeom>
        </p:spPr>
      </p:pic>
    </p:spTree>
    <p:extLst>
      <p:ext uri="{BB962C8B-B14F-4D97-AF65-F5344CB8AC3E}">
        <p14:creationId xmlns:p14="http://schemas.microsoft.com/office/powerpoint/2010/main" val="378639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t>Experience</a:t>
            </a:r>
            <a:r>
              <a:rPr kumimoji="1" lang="zh-CN" altLang="en-US" dirty="0"/>
              <a:t> </a:t>
            </a:r>
            <a:r>
              <a:rPr kumimoji="1" lang="en-US" altLang="zh-CN" dirty="0"/>
              <a:t>Results</a:t>
            </a:r>
            <a:endParaRPr kumimoji="1" lang="zh-CN" altLang="en-US" dirty="0">
              <a:latin typeface="Futura Medium" panose="020B0602020204020303" pitchFamily="34" charset="-79"/>
              <a:cs typeface="Futura Medium" panose="020B0602020204020303" pitchFamily="34" charset="-79"/>
            </a:endParaRPr>
          </a:p>
        </p:txBody>
      </p:sp>
      <p:grpSp>
        <p:nvGrpSpPr>
          <p:cNvPr id="3" name="组合 2">
            <a:extLst>
              <a:ext uri="{FF2B5EF4-FFF2-40B4-BE49-F238E27FC236}">
                <a16:creationId xmlns:a16="http://schemas.microsoft.com/office/drawing/2014/main" id="{D9D39831-E1D9-3F42-BD84-9EED0DA74C47}"/>
              </a:ext>
            </a:extLst>
          </p:cNvPr>
          <p:cNvGrpSpPr/>
          <p:nvPr/>
        </p:nvGrpSpPr>
        <p:grpSpPr>
          <a:xfrm>
            <a:off x="2055802" y="1268760"/>
            <a:ext cx="7642979" cy="4973394"/>
            <a:chOff x="2055802" y="1268760"/>
            <a:chExt cx="7642979" cy="4973394"/>
          </a:xfrm>
        </p:grpSpPr>
        <p:pic>
          <p:nvPicPr>
            <p:cNvPr id="9" name="图片 8">
              <a:extLst>
                <a:ext uri="{FF2B5EF4-FFF2-40B4-BE49-F238E27FC236}">
                  <a16:creationId xmlns:a16="http://schemas.microsoft.com/office/drawing/2014/main" id="{9512DD3C-A6D4-0948-9728-08C7E00EE00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90069" y="5301208"/>
              <a:ext cx="5893279" cy="940946"/>
            </a:xfrm>
            <a:prstGeom prst="rect">
              <a:avLst/>
            </a:prstGeom>
          </p:spPr>
        </p:pic>
        <p:pic>
          <p:nvPicPr>
            <p:cNvPr id="7" name="图片 6">
              <a:extLst>
                <a:ext uri="{FF2B5EF4-FFF2-40B4-BE49-F238E27FC236}">
                  <a16:creationId xmlns:a16="http://schemas.microsoft.com/office/drawing/2014/main" id="{7F2981F0-1BDD-3547-AD40-693026AB469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55802" y="1268760"/>
              <a:ext cx="7642979" cy="4009592"/>
            </a:xfrm>
            <a:prstGeom prst="rect">
              <a:avLst/>
            </a:prstGeom>
          </p:spPr>
        </p:pic>
      </p:grpSp>
    </p:spTree>
    <p:extLst>
      <p:ext uri="{BB962C8B-B14F-4D97-AF65-F5344CB8AC3E}">
        <p14:creationId xmlns:p14="http://schemas.microsoft.com/office/powerpoint/2010/main" val="375086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81442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Operator Fusion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算子融合</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算子融合方式</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算子融合栗子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融合的规则和算法</a:t>
            </a:r>
            <a:endParaRPr lang="en-US" altLang="zh-CN" sz="2000" dirty="0">
              <a:solidFill>
                <a:srgbClr val="374154"/>
              </a:solidFill>
              <a:latin typeface="Gill Sans MT" panose="020B0502020104020203" pitchFamily="34" charset="0"/>
            </a:endParaRPr>
          </a:p>
          <a:p>
            <a:pPr lvl="1"/>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算子的融合方式有横向融合和纵向融合，但根据</a:t>
            </a:r>
            <a:r>
              <a:rPr lang="en-US" altLang="zh-CN" dirty="0">
                <a:latin typeface="Gill Sans MT" panose="020B0502020104020203" pitchFamily="34" charset="0"/>
              </a:rPr>
              <a:t>AI</a:t>
            </a:r>
            <a:r>
              <a:rPr lang="zh-CN" altLang="en-US" dirty="0">
                <a:latin typeface="Gill Sans MT" panose="020B0502020104020203" pitchFamily="34" charset="0"/>
              </a:rPr>
              <a:t>模型结构和算子的排列，可以衍生出更多不同的融合方式；</a:t>
            </a:r>
            <a:endParaRPr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通过 </a:t>
            </a:r>
            <a:r>
              <a:rPr kumimoji="1" lang="en-US" altLang="zh-CN" dirty="0">
                <a:latin typeface="Gill Sans MT" panose="020B0502020104020203" pitchFamily="34" charset="0"/>
              </a:rPr>
              <a:t>Conv-BN-</a:t>
            </a:r>
            <a:r>
              <a:rPr kumimoji="1" lang="en-US" altLang="zh-CN" dirty="0" err="1">
                <a:latin typeface="Gill Sans MT" panose="020B0502020104020203" pitchFamily="34" charset="0"/>
              </a:rPr>
              <a:t>ReLU</a:t>
            </a:r>
            <a:r>
              <a:rPr kumimoji="1" lang="zh-CN" altLang="en-US" dirty="0">
                <a:latin typeface="Gill Sans MT" panose="020B0502020104020203" pitchFamily="34" charset="0"/>
              </a:rPr>
              <a:t> 算子融合栗子，了解到如何对算子进行融合和融合后的计算，可以减少对于对访存的压力；</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在编译器中，一般融合规则都是通过</a:t>
            </a:r>
            <a:r>
              <a:rPr kumimoji="1" lang="en-US" altLang="zh-CN" dirty="0">
                <a:latin typeface="Gill Sans MT" panose="020B0502020104020203" pitchFamily="34" charset="0"/>
              </a:rPr>
              <a:t>Pass</a:t>
            </a:r>
            <a:r>
              <a:rPr kumimoji="1" lang="zh-CN" altLang="en-US" dirty="0">
                <a:latin typeface="Gill Sans MT" panose="020B0502020104020203" pitchFamily="34" charset="0"/>
              </a:rPr>
              <a:t>来承载，不同的</a:t>
            </a:r>
            <a:r>
              <a:rPr kumimoji="1" lang="en-US" altLang="zh-CN" dirty="0">
                <a:latin typeface="Gill Sans MT" panose="020B0502020104020203" pitchFamily="34" charset="0"/>
              </a:rPr>
              <a:t>Pass</a:t>
            </a:r>
            <a:r>
              <a:rPr kumimoji="1" lang="zh-CN" altLang="en-US" dirty="0">
                <a:latin typeface="Gill Sans MT" panose="020B0502020104020203" pitchFamily="34" charset="0"/>
              </a:rPr>
              <a:t>处理不同的融合规则，而融合规则主要是人工定义好；</a:t>
            </a:r>
          </a:p>
        </p:txBody>
      </p:sp>
    </p:spTree>
    <p:extLst>
      <p:ext uri="{BB962C8B-B14F-4D97-AF65-F5344CB8AC3E}">
        <p14:creationId xmlns:p14="http://schemas.microsoft.com/office/powerpoint/2010/main" val="2498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err="1">
                <a:latin typeface="Gill Sans MT" panose="020B0502020104020203" pitchFamily="34" charset="0"/>
                <a:ea typeface="Microsoft YaHei" panose="020B0503020204020204" pitchFamily="34" charset="-122"/>
              </a:rPr>
              <a:t>DNNFusion</a:t>
            </a:r>
            <a:r>
              <a:rPr lang="en-US" altLang="zh-CN" sz="1200" dirty="0">
                <a:latin typeface="Gill Sans MT" panose="020B0502020104020203" pitchFamily="34" charset="0"/>
                <a:ea typeface="Microsoft YaHei" panose="020B0503020204020204" pitchFamily="34" charset="-122"/>
              </a:rPr>
              <a:t>: Accelerating Deep Neural Networks Execution with Advanced Operator Fusion</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https://arxiv.org/abs/2108.13342</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Using fused operators to improve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https://learn.microsoft.com/en-us/windows/ai/directml/dml-fused-activations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TensorFlow operation fusion. </a:t>
            </a:r>
            <a:r>
              <a:rPr lang="en-US" altLang="zh-CN" sz="1200" dirty="0">
                <a:latin typeface="Gill Sans MT" panose="020B0502020104020203" pitchFamily="34" charset="0"/>
                <a:ea typeface="Microsoft YaHei" panose="020B0503020204020204" pitchFamily="34" charset="-122"/>
                <a:hlinkClick r:id="rId4"/>
              </a:rPr>
              <a:t>https://www.tensorflow.org/lite/models/convert/operation_fusion</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计算图替代</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一种</a:t>
            </a:r>
            <a:r>
              <a:rPr lang="en-US" altLang="zh-CN" sz="1200" dirty="0">
                <a:latin typeface="Gill Sans MT" panose="020B0502020104020203" pitchFamily="34" charset="0"/>
                <a:ea typeface="Microsoft YaHei" panose="020B0503020204020204" pitchFamily="34" charset="-122"/>
              </a:rPr>
              <a:t>DNN</a:t>
            </a:r>
            <a:r>
              <a:rPr lang="zh-CN" altLang="en-US" sz="1200" dirty="0">
                <a:latin typeface="Gill Sans MT" panose="020B0502020104020203" pitchFamily="34" charset="0"/>
                <a:ea typeface="Microsoft YaHei" panose="020B0503020204020204" pitchFamily="34" charset="-122"/>
              </a:rPr>
              <a:t>框架计算图优化方法</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5"/>
              </a:rPr>
              <a:t>https://zhuanlan.zhihu.com/p/393365764</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融合算子整理</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6"/>
              </a:rPr>
              <a:t>https://zhuanlan.zhihu.com/p/374851010</a:t>
            </a:r>
            <a:endParaRPr lang="zh-CN" altLang="en-US"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Fusing batch normalization and convolution in runtime.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7"/>
              </a:rPr>
              <a:t>https://nenadmarkus.com/p/fusing-batchnorm-and-conv/</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Jeff Dean – TensorFlow w/XLA: TensorFlow, Compiled! Expressiveness with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8"/>
              </a:rPr>
              <a:t>https://www.youtube.com/watch?v=CJdR-0zGTgs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Op Fusion</a:t>
            </a:r>
            <a:r>
              <a:rPr lang="zh-CN" altLang="en-US" sz="1200" dirty="0">
                <a:latin typeface="Gill Sans MT" panose="020B0502020104020203" pitchFamily="34" charset="0"/>
                <a:ea typeface="Microsoft YaHei" panose="020B0503020204020204" pitchFamily="34" charset="-122"/>
              </a:rPr>
              <a:t>（一）： 什么是算子融合</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9"/>
              </a:rPr>
              <a:t>https://zhuanlan.zhihu.com/p/581755093</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算子融合方式</a:t>
            </a:r>
          </a:p>
        </p:txBody>
      </p:sp>
    </p:spTree>
    <p:extLst>
      <p:ext uri="{BB962C8B-B14F-4D97-AF65-F5344CB8AC3E}">
        <p14:creationId xmlns:p14="http://schemas.microsoft.com/office/powerpoint/2010/main" val="8359029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pic>
        <p:nvPicPr>
          <p:cNvPr id="7" name="图片 6">
            <a:extLst>
              <a:ext uri="{FF2B5EF4-FFF2-40B4-BE49-F238E27FC236}">
                <a16:creationId xmlns:a16="http://schemas.microsoft.com/office/drawing/2014/main" id="{619968B2-F231-6C41-BF91-77B8118E9539}"/>
              </a:ext>
            </a:extLst>
          </p:cNvPr>
          <p:cNvPicPr>
            <a:picLocks noChangeAspect="1"/>
          </p:cNvPicPr>
          <p:nvPr/>
        </p:nvPicPr>
        <p:blipFill>
          <a:blip r:embed="rId2"/>
          <a:stretch>
            <a:fillRect/>
          </a:stretch>
        </p:blipFill>
        <p:spPr>
          <a:xfrm>
            <a:off x="1921917" y="1639788"/>
            <a:ext cx="2895600" cy="4381500"/>
          </a:xfrm>
          <a:prstGeom prst="rect">
            <a:avLst/>
          </a:prstGeom>
        </p:spPr>
      </p:pic>
      <p:pic>
        <p:nvPicPr>
          <p:cNvPr id="10" name="图片 9">
            <a:extLst>
              <a:ext uri="{FF2B5EF4-FFF2-40B4-BE49-F238E27FC236}">
                <a16:creationId xmlns:a16="http://schemas.microsoft.com/office/drawing/2014/main" id="{1C949A55-F656-2546-815F-B6007EB96F41}"/>
              </a:ext>
            </a:extLst>
          </p:cNvPr>
          <p:cNvPicPr>
            <a:picLocks noChangeAspect="1"/>
          </p:cNvPicPr>
          <p:nvPr/>
        </p:nvPicPr>
        <p:blipFill>
          <a:blip r:embed="rId3"/>
          <a:stretch>
            <a:fillRect/>
          </a:stretch>
        </p:blipFill>
        <p:spPr>
          <a:xfrm>
            <a:off x="6746453" y="1639788"/>
            <a:ext cx="3238500" cy="4381500"/>
          </a:xfrm>
          <a:prstGeom prst="rect">
            <a:avLst/>
          </a:prstGeom>
        </p:spPr>
      </p:pic>
    </p:spTree>
    <p:extLst>
      <p:ext uri="{BB962C8B-B14F-4D97-AF65-F5344CB8AC3E}">
        <p14:creationId xmlns:p14="http://schemas.microsoft.com/office/powerpoint/2010/main" val="98527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sp>
        <p:nvSpPr>
          <p:cNvPr id="6" name="内容占位符 5">
            <a:extLst>
              <a:ext uri="{FF2B5EF4-FFF2-40B4-BE49-F238E27FC236}">
                <a16:creationId xmlns:a16="http://schemas.microsoft.com/office/drawing/2014/main" id="{81FD377B-2C5F-E24F-8419-95F650504A2E}"/>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并发执行，</a:t>
            </a:r>
            <a:r>
              <a:rPr lang="en-US" altLang="zh-CN" dirty="0"/>
              <a:t>A</a:t>
            </a:r>
            <a:r>
              <a:rPr lang="zh-CN" altLang="en-US" dirty="0"/>
              <a:t>一个来回，</a:t>
            </a:r>
            <a:r>
              <a:rPr lang="en-US" altLang="zh-CN" dirty="0"/>
              <a:t>B/C</a:t>
            </a:r>
            <a:r>
              <a:rPr lang="zh-CN" altLang="en-US" dirty="0"/>
              <a:t>一个来回</a:t>
            </a:r>
            <a:endParaRPr lang="en-US" altLang="zh-CN" dirty="0"/>
          </a:p>
          <a:p>
            <a:pPr>
              <a:lnSpc>
                <a:spcPct val="150000"/>
              </a:lnSpc>
            </a:pPr>
            <a:r>
              <a:rPr lang="zh-CN" altLang="en-US" dirty="0"/>
              <a:t>右侧：</a:t>
            </a:r>
            <a:r>
              <a:rPr lang="en-US" altLang="zh-CN" dirty="0"/>
              <a:t>A+B/A+C</a:t>
            </a:r>
            <a:r>
              <a:rPr lang="zh-CN" altLang="en-US" dirty="0"/>
              <a:t>并发一个来回</a:t>
            </a:r>
          </a:p>
        </p:txBody>
      </p:sp>
      <p:pic>
        <p:nvPicPr>
          <p:cNvPr id="2" name="图片 1">
            <a:extLst>
              <a:ext uri="{FF2B5EF4-FFF2-40B4-BE49-F238E27FC236}">
                <a16:creationId xmlns:a16="http://schemas.microsoft.com/office/drawing/2014/main" id="{FC1816D2-B3C7-DB45-B848-E591CB005C5E}"/>
              </a:ext>
            </a:extLst>
          </p:cNvPr>
          <p:cNvPicPr>
            <a:picLocks noChangeAspect="1"/>
          </p:cNvPicPr>
          <p:nvPr/>
        </p:nvPicPr>
        <p:blipFill>
          <a:blip r:embed="rId2"/>
          <a:stretch>
            <a:fillRect/>
          </a:stretch>
        </p:blipFill>
        <p:spPr>
          <a:xfrm>
            <a:off x="1993925" y="2839199"/>
            <a:ext cx="2908300" cy="3187700"/>
          </a:xfrm>
          <a:prstGeom prst="rect">
            <a:avLst/>
          </a:prstGeom>
        </p:spPr>
      </p:pic>
      <p:pic>
        <p:nvPicPr>
          <p:cNvPr id="3" name="图片 2">
            <a:extLst>
              <a:ext uri="{FF2B5EF4-FFF2-40B4-BE49-F238E27FC236}">
                <a16:creationId xmlns:a16="http://schemas.microsoft.com/office/drawing/2014/main" id="{0BA11A68-C9E0-F442-B81E-DE0C01A8962C}"/>
              </a:ext>
            </a:extLst>
          </p:cNvPr>
          <p:cNvPicPr>
            <a:picLocks noChangeAspect="1"/>
          </p:cNvPicPr>
          <p:nvPr/>
        </p:nvPicPr>
        <p:blipFill>
          <a:blip r:embed="rId3"/>
          <a:stretch>
            <a:fillRect/>
          </a:stretch>
        </p:blipFill>
        <p:spPr>
          <a:xfrm>
            <a:off x="6890469" y="2778213"/>
            <a:ext cx="3276600" cy="3238500"/>
          </a:xfrm>
          <a:prstGeom prst="rect">
            <a:avLst/>
          </a:prstGeom>
        </p:spPr>
      </p:pic>
    </p:spTree>
    <p:extLst>
      <p:ext uri="{BB962C8B-B14F-4D97-AF65-F5344CB8AC3E}">
        <p14:creationId xmlns:p14="http://schemas.microsoft.com/office/powerpoint/2010/main" val="239360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0B6A8-6C48-C343-93E3-A9EAAC439CD7}"/>
              </a:ext>
            </a:extLst>
          </p:cNvPr>
          <p:cNvSpPr>
            <a:spLocks noGrp="1"/>
          </p:cNvSpPr>
          <p:nvPr>
            <p:ph type="title"/>
          </p:nvPr>
        </p:nvSpPr>
        <p:spPr/>
        <p:txBody>
          <a:bodyPr/>
          <a:lstStyle/>
          <a:p>
            <a:r>
              <a:rPr lang="zh-CN" altLang="en-US" dirty="0"/>
              <a:t>融合方式</a:t>
            </a:r>
            <a:endParaRPr kumimoji="1" lang="zh-CN" altLang="en-US" dirty="0"/>
          </a:p>
        </p:txBody>
      </p:sp>
      <p:sp>
        <p:nvSpPr>
          <p:cNvPr id="5" name="内容占位符 4">
            <a:extLst>
              <a:ext uri="{FF2B5EF4-FFF2-40B4-BE49-F238E27FC236}">
                <a16:creationId xmlns:a16="http://schemas.microsoft.com/office/drawing/2014/main" id="{5F90800B-C145-0246-8E3A-58655AA916EF}"/>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并发，要两次</a:t>
            </a:r>
            <a:r>
              <a:rPr lang="en-US" altLang="zh-CN" dirty="0"/>
              <a:t>kernel</a:t>
            </a:r>
            <a:r>
              <a:rPr lang="zh-CN" altLang="en-US" dirty="0"/>
              <a:t>调用开销</a:t>
            </a:r>
            <a:endParaRPr lang="en-US" altLang="zh-CN" dirty="0"/>
          </a:p>
          <a:p>
            <a:pPr>
              <a:lnSpc>
                <a:spcPct val="150000"/>
              </a:lnSpc>
            </a:pPr>
            <a:r>
              <a:rPr lang="zh-CN" altLang="en-US" dirty="0"/>
              <a:t>右侧：</a:t>
            </a:r>
            <a:r>
              <a:rPr lang="en-US" altLang="zh-CN" dirty="0"/>
              <a:t>B/C</a:t>
            </a:r>
            <a:r>
              <a:rPr lang="zh-CN" altLang="en-US" dirty="0"/>
              <a:t>融合，减少一次</a:t>
            </a:r>
            <a:r>
              <a:rPr lang="en-US" altLang="zh-CN" dirty="0"/>
              <a:t>kernel</a:t>
            </a:r>
            <a:r>
              <a:rPr lang="zh-CN" altLang="en-US" dirty="0"/>
              <a:t>调用，两者计算都依赖</a:t>
            </a:r>
            <a:r>
              <a:rPr lang="en-US" altLang="zh-CN" dirty="0"/>
              <a:t>A</a:t>
            </a:r>
            <a:r>
              <a:rPr lang="zh-CN" altLang="en-US" dirty="0"/>
              <a:t>的结果放入内存，缓存效率会更高</a:t>
            </a:r>
          </a:p>
        </p:txBody>
      </p:sp>
      <p:pic>
        <p:nvPicPr>
          <p:cNvPr id="3" name="图片 2">
            <a:extLst>
              <a:ext uri="{FF2B5EF4-FFF2-40B4-BE49-F238E27FC236}">
                <a16:creationId xmlns:a16="http://schemas.microsoft.com/office/drawing/2014/main" id="{16426AF3-9F7C-3843-ACCF-C54140719661}"/>
              </a:ext>
            </a:extLst>
          </p:cNvPr>
          <p:cNvPicPr>
            <a:picLocks noChangeAspect="1"/>
          </p:cNvPicPr>
          <p:nvPr/>
        </p:nvPicPr>
        <p:blipFill>
          <a:blip r:embed="rId2"/>
          <a:stretch>
            <a:fillRect/>
          </a:stretch>
        </p:blipFill>
        <p:spPr>
          <a:xfrm>
            <a:off x="1993925" y="2865512"/>
            <a:ext cx="2908300" cy="3187700"/>
          </a:xfrm>
          <a:prstGeom prst="rect">
            <a:avLst/>
          </a:prstGeom>
        </p:spPr>
      </p:pic>
      <p:pic>
        <p:nvPicPr>
          <p:cNvPr id="6" name="图片 5">
            <a:extLst>
              <a:ext uri="{FF2B5EF4-FFF2-40B4-BE49-F238E27FC236}">
                <a16:creationId xmlns:a16="http://schemas.microsoft.com/office/drawing/2014/main" id="{B79567FD-78A3-8340-AD43-1F91BC6813AA}"/>
              </a:ext>
            </a:extLst>
          </p:cNvPr>
          <p:cNvPicPr>
            <a:picLocks noChangeAspect="1"/>
          </p:cNvPicPr>
          <p:nvPr/>
        </p:nvPicPr>
        <p:blipFill>
          <a:blip r:embed="rId3"/>
          <a:stretch>
            <a:fillRect/>
          </a:stretch>
        </p:blipFill>
        <p:spPr>
          <a:xfrm>
            <a:off x="7106493" y="2636912"/>
            <a:ext cx="3416300" cy="3644900"/>
          </a:xfrm>
          <a:prstGeom prst="rect">
            <a:avLst/>
          </a:prstGeom>
        </p:spPr>
      </p:pic>
    </p:spTree>
    <p:extLst>
      <p:ext uri="{BB962C8B-B14F-4D97-AF65-F5344CB8AC3E}">
        <p14:creationId xmlns:p14="http://schemas.microsoft.com/office/powerpoint/2010/main" val="332877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FCDF82-0BA3-A641-B667-7856CD819E71}"/>
              </a:ext>
            </a:extLst>
          </p:cNvPr>
          <p:cNvSpPr>
            <a:spLocks noGrp="1"/>
          </p:cNvSpPr>
          <p:nvPr>
            <p:ph type="title"/>
          </p:nvPr>
        </p:nvSpPr>
        <p:spPr/>
        <p:txBody>
          <a:bodyPr/>
          <a:lstStyle/>
          <a:p>
            <a:r>
              <a:rPr lang="zh-CN" altLang="en-US" dirty="0"/>
              <a:t>融合方式</a:t>
            </a:r>
          </a:p>
        </p:txBody>
      </p:sp>
      <p:sp>
        <p:nvSpPr>
          <p:cNvPr id="9" name="内容占位符 8">
            <a:extLst>
              <a:ext uri="{FF2B5EF4-FFF2-40B4-BE49-F238E27FC236}">
                <a16:creationId xmlns:a16="http://schemas.microsoft.com/office/drawing/2014/main" id="{4EC9125C-B762-F94D-9240-099B11BF26F2}"/>
              </a:ext>
            </a:extLst>
          </p:cNvPr>
          <p:cNvSpPr>
            <a:spLocks noGrp="1"/>
          </p:cNvSpPr>
          <p:nvPr>
            <p:ph sz="half" idx="1"/>
          </p:nvPr>
        </p:nvSpPr>
        <p:spPr/>
        <p:txBody>
          <a:bodyPr/>
          <a:lstStyle/>
          <a:p>
            <a:pPr>
              <a:lnSpc>
                <a:spcPct val="150000"/>
              </a:lnSpc>
            </a:pPr>
            <a:r>
              <a:rPr lang="zh-CN" altLang="en-US" dirty="0"/>
              <a:t>左侧：三次</a:t>
            </a:r>
            <a:r>
              <a:rPr lang="en-US" altLang="zh-CN" dirty="0"/>
              <a:t>kernel</a:t>
            </a:r>
            <a:r>
              <a:rPr lang="zh-CN" altLang="en-US" dirty="0"/>
              <a:t>开销</a:t>
            </a:r>
            <a:endParaRPr lang="en-US" altLang="zh-CN" dirty="0"/>
          </a:p>
          <a:p>
            <a:pPr>
              <a:lnSpc>
                <a:spcPct val="150000"/>
              </a:lnSpc>
            </a:pPr>
            <a:r>
              <a:rPr lang="zh-CN" altLang="en-US" dirty="0"/>
              <a:t>右侧：同时</a:t>
            </a:r>
            <a:r>
              <a:rPr lang="en-US" altLang="zh-CN" dirty="0"/>
              <a:t>A/B</a:t>
            </a:r>
            <a:r>
              <a:rPr lang="zh-CN" altLang="en-US" dirty="0"/>
              <a:t>间合并，提升内存使用效率</a:t>
            </a:r>
          </a:p>
        </p:txBody>
      </p:sp>
      <p:pic>
        <p:nvPicPr>
          <p:cNvPr id="2" name="图片 1">
            <a:extLst>
              <a:ext uri="{FF2B5EF4-FFF2-40B4-BE49-F238E27FC236}">
                <a16:creationId xmlns:a16="http://schemas.microsoft.com/office/drawing/2014/main" id="{76912255-E7F9-4946-A4AC-B2EBAFFF727F}"/>
              </a:ext>
            </a:extLst>
          </p:cNvPr>
          <p:cNvPicPr>
            <a:picLocks noChangeAspect="1"/>
          </p:cNvPicPr>
          <p:nvPr/>
        </p:nvPicPr>
        <p:blipFill>
          <a:blip r:embed="rId2"/>
          <a:stretch>
            <a:fillRect/>
          </a:stretch>
        </p:blipFill>
        <p:spPr>
          <a:xfrm>
            <a:off x="1906637" y="2761580"/>
            <a:ext cx="2895600" cy="3187700"/>
          </a:xfrm>
          <a:prstGeom prst="rect">
            <a:avLst/>
          </a:prstGeom>
        </p:spPr>
      </p:pic>
      <p:pic>
        <p:nvPicPr>
          <p:cNvPr id="3" name="图片 2">
            <a:extLst>
              <a:ext uri="{FF2B5EF4-FFF2-40B4-BE49-F238E27FC236}">
                <a16:creationId xmlns:a16="http://schemas.microsoft.com/office/drawing/2014/main" id="{D73EF64C-C0F6-F54E-AD53-CFE316870ACE}"/>
              </a:ext>
            </a:extLst>
          </p:cNvPr>
          <p:cNvPicPr>
            <a:picLocks noChangeAspect="1"/>
          </p:cNvPicPr>
          <p:nvPr/>
        </p:nvPicPr>
        <p:blipFill>
          <a:blip r:embed="rId3"/>
          <a:stretch>
            <a:fillRect/>
          </a:stretch>
        </p:blipFill>
        <p:spPr>
          <a:xfrm>
            <a:off x="7243861" y="1834021"/>
            <a:ext cx="3175000" cy="4305300"/>
          </a:xfrm>
          <a:prstGeom prst="rect">
            <a:avLst/>
          </a:prstGeom>
        </p:spPr>
      </p:pic>
    </p:spTree>
    <p:extLst>
      <p:ext uri="{BB962C8B-B14F-4D97-AF65-F5344CB8AC3E}">
        <p14:creationId xmlns:p14="http://schemas.microsoft.com/office/powerpoint/2010/main" val="301390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69371C-F681-9747-A412-57DC278D5D68}"/>
              </a:ext>
            </a:extLst>
          </p:cNvPr>
          <p:cNvSpPr>
            <a:spLocks noGrp="1"/>
          </p:cNvSpPr>
          <p:nvPr>
            <p:ph type="title"/>
          </p:nvPr>
        </p:nvSpPr>
        <p:spPr/>
        <p:txBody>
          <a:bodyPr/>
          <a:lstStyle/>
          <a:p>
            <a:r>
              <a:rPr lang="zh-CN" altLang="en-US" dirty="0"/>
              <a:t>融合方式 </a:t>
            </a:r>
            <a:r>
              <a:rPr lang="en-US" altLang="zh-CN" dirty="0"/>
              <a:t>Review</a:t>
            </a:r>
            <a:endParaRPr lang="zh-CN" altLang="en-US" dirty="0"/>
          </a:p>
        </p:txBody>
      </p:sp>
      <p:sp>
        <p:nvSpPr>
          <p:cNvPr id="5" name="内容占位符 4">
            <a:extLst>
              <a:ext uri="{FF2B5EF4-FFF2-40B4-BE49-F238E27FC236}">
                <a16:creationId xmlns:a16="http://schemas.microsoft.com/office/drawing/2014/main" id="{3809ED6F-9BD1-8A40-8573-8E66CA521DD4}"/>
              </a:ext>
            </a:extLst>
          </p:cNvPr>
          <p:cNvSpPr>
            <a:spLocks noGrp="1"/>
          </p:cNvSpPr>
          <p:nvPr>
            <p:ph sz="half" idx="1"/>
          </p:nvPr>
        </p:nvSpPr>
        <p:spPr/>
        <p:txBody>
          <a:bodyPr/>
          <a:lstStyle/>
          <a:p>
            <a:pPr>
              <a:lnSpc>
                <a:spcPct val="150000"/>
              </a:lnSpc>
            </a:pPr>
            <a:r>
              <a:rPr lang="zh-CN" altLang="en-US" dirty="0"/>
              <a:t>融合算子出现主要解决模型训练过程中的读入数据量，同时，减少中间结果的写回操作，降低访存操作。</a:t>
            </a:r>
          </a:p>
        </p:txBody>
      </p:sp>
      <p:pic>
        <p:nvPicPr>
          <p:cNvPr id="2" name="图片 1">
            <a:extLst>
              <a:ext uri="{FF2B5EF4-FFF2-40B4-BE49-F238E27FC236}">
                <a16:creationId xmlns:a16="http://schemas.microsoft.com/office/drawing/2014/main" id="{94721CD0-DCE8-AC4E-9CB5-36577443B8F1}"/>
              </a:ext>
            </a:extLst>
          </p:cNvPr>
          <p:cNvPicPr>
            <a:picLocks noChangeAspect="1"/>
          </p:cNvPicPr>
          <p:nvPr/>
        </p:nvPicPr>
        <p:blipFill>
          <a:blip r:embed="rId2"/>
          <a:stretch>
            <a:fillRect/>
          </a:stretch>
        </p:blipFill>
        <p:spPr>
          <a:xfrm>
            <a:off x="442788" y="2575158"/>
            <a:ext cx="11311186" cy="3456384"/>
          </a:xfrm>
          <a:prstGeom prst="rect">
            <a:avLst/>
          </a:prstGeom>
        </p:spPr>
      </p:pic>
    </p:spTree>
    <p:extLst>
      <p:ext uri="{BB962C8B-B14F-4D97-AF65-F5344CB8AC3E}">
        <p14:creationId xmlns:p14="http://schemas.microsoft.com/office/powerpoint/2010/main" val="81248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33415</TotalTime>
  <Words>1848</Words>
  <Application>Microsoft Macintosh PowerPoint</Application>
  <PresentationFormat>自定义</PresentationFormat>
  <Paragraphs>120</Paragraphs>
  <Slides>32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32</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融合方式</vt:lpstr>
      <vt:lpstr>融合方式</vt:lpstr>
      <vt:lpstr>融合方式</vt:lpstr>
      <vt:lpstr>融合方式</vt:lpstr>
      <vt:lpstr>融合方式 Review</vt:lpstr>
      <vt:lpstr>Pros and Cons</vt:lpstr>
      <vt:lpstr>Pros and Cons</vt:lpstr>
      <vt:lpstr>PowerPoint 演示文稿</vt:lpstr>
      <vt:lpstr>BN 计算流程</vt:lpstr>
      <vt:lpstr>BN计算流程</vt:lpstr>
      <vt:lpstr>计算访存分析 </vt:lpstr>
      <vt:lpstr>计算访存分析 </vt:lpstr>
      <vt:lpstr>模型重构及融合算子</vt:lpstr>
      <vt:lpstr>模型重构及融合算子</vt:lpstr>
      <vt:lpstr>模型重构及融合算子</vt:lpstr>
      <vt:lpstr>PowerPoint 演示文稿</vt:lpstr>
      <vt:lpstr>TVM 支配树</vt:lpstr>
      <vt:lpstr>TVM 支配树</vt:lpstr>
      <vt:lpstr>TVM 算子融合流程</vt:lpstr>
      <vt:lpstr>TVM 算子融合流程</vt:lpstr>
      <vt:lpstr>TVM 算子融合流程</vt:lpstr>
      <vt:lpstr>TVM 算子融合流程</vt:lpstr>
      <vt:lpstr>Rules for operator fusion</vt:lpstr>
      <vt:lpstr>Experience Results</vt:lpstr>
      <vt:lpstr>Where are we？</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5244</cp:revision>
  <dcterms:created xsi:type="dcterms:W3CDTF">2015-01-14T10:38:57Z</dcterms:created>
  <dcterms:modified xsi:type="dcterms:W3CDTF">2022-12-12T12:31:44Z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